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72"/>
  </p:notesMasterIdLst>
  <p:sldIdLst>
    <p:sldId id="420" r:id="rId2"/>
    <p:sldId id="421" r:id="rId3"/>
    <p:sldId id="383" r:id="rId4"/>
    <p:sldId id="256" r:id="rId5"/>
    <p:sldId id="257" r:id="rId6"/>
    <p:sldId id="262" r:id="rId7"/>
    <p:sldId id="277" r:id="rId8"/>
    <p:sldId id="272" r:id="rId9"/>
    <p:sldId id="265" r:id="rId10"/>
    <p:sldId id="278" r:id="rId11"/>
    <p:sldId id="273" r:id="rId12"/>
    <p:sldId id="268" r:id="rId13"/>
    <p:sldId id="269" r:id="rId14"/>
    <p:sldId id="270" r:id="rId15"/>
    <p:sldId id="271" r:id="rId16"/>
    <p:sldId id="276" r:id="rId17"/>
    <p:sldId id="279" r:id="rId18"/>
    <p:sldId id="259" r:id="rId19"/>
    <p:sldId id="380" r:id="rId20"/>
    <p:sldId id="381" r:id="rId21"/>
    <p:sldId id="382" r:id="rId22"/>
    <p:sldId id="407" r:id="rId23"/>
    <p:sldId id="408" r:id="rId24"/>
    <p:sldId id="280" r:id="rId25"/>
    <p:sldId id="281" r:id="rId26"/>
    <p:sldId id="282" r:id="rId27"/>
    <p:sldId id="409" r:id="rId28"/>
    <p:sldId id="410" r:id="rId29"/>
    <p:sldId id="411" r:id="rId30"/>
    <p:sldId id="384" r:id="rId31"/>
    <p:sldId id="385" r:id="rId32"/>
    <p:sldId id="386" r:id="rId33"/>
    <p:sldId id="387" r:id="rId34"/>
    <p:sldId id="389" r:id="rId35"/>
    <p:sldId id="390" r:id="rId36"/>
    <p:sldId id="391" r:id="rId37"/>
    <p:sldId id="392" r:id="rId38"/>
    <p:sldId id="393" r:id="rId39"/>
    <p:sldId id="297" r:id="rId40"/>
    <p:sldId id="402" r:id="rId41"/>
    <p:sldId id="403" r:id="rId42"/>
    <p:sldId id="301" r:id="rId43"/>
    <p:sldId id="412" r:id="rId44"/>
    <p:sldId id="413" r:id="rId45"/>
    <p:sldId id="305" r:id="rId46"/>
    <p:sldId id="306" r:id="rId47"/>
    <p:sldId id="307" r:id="rId48"/>
    <p:sldId id="396" r:id="rId49"/>
    <p:sldId id="397" r:id="rId50"/>
    <p:sldId id="310" r:id="rId51"/>
    <p:sldId id="311" r:id="rId52"/>
    <p:sldId id="312" r:id="rId53"/>
    <p:sldId id="313" r:id="rId54"/>
    <p:sldId id="314" r:id="rId55"/>
    <p:sldId id="315" r:id="rId56"/>
    <p:sldId id="316" r:id="rId57"/>
    <p:sldId id="317" r:id="rId58"/>
    <p:sldId id="318" r:id="rId59"/>
    <p:sldId id="319" r:id="rId60"/>
    <p:sldId id="321" r:id="rId61"/>
    <p:sldId id="322" r:id="rId62"/>
    <p:sldId id="323" r:id="rId63"/>
    <p:sldId id="324" r:id="rId64"/>
    <p:sldId id="398" r:id="rId65"/>
    <p:sldId id="414" r:id="rId66"/>
    <p:sldId id="415" r:id="rId67"/>
    <p:sldId id="416" r:id="rId68"/>
    <p:sldId id="362" r:id="rId69"/>
    <p:sldId id="364" r:id="rId70"/>
    <p:sldId id="419" r:id="rId7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1F8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3" autoAdjust="0"/>
    <p:restoredTop sz="94711" autoAdjust="0"/>
  </p:normalViewPr>
  <p:slideViewPr>
    <p:cSldViewPr snapToGrid="0" snapToObjects="1">
      <p:cViewPr varScale="1">
        <p:scale>
          <a:sx n="81" d="100"/>
          <a:sy n="81" d="100"/>
        </p:scale>
        <p:origin x="1498"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jpg>
</file>

<file path=ppt/media/image5.gif>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7E436-D91D-4F66-9B4F-1FF3DC54F80E}" type="datetimeFigureOut">
              <a:rPr lang="en-US" smtClean="0"/>
              <a:t>9/18/2020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B7137B7-0393-449F-945A-AD49D3397DE1}" type="slidenum">
              <a:rPr lang="en-US" smtClean="0"/>
              <a:t>‹#›</a:t>
            </a:fld>
            <a:endParaRPr lang="en-US"/>
          </a:p>
        </p:txBody>
      </p:sp>
    </p:spTree>
    <p:extLst>
      <p:ext uri="{BB962C8B-B14F-4D97-AF65-F5344CB8AC3E}">
        <p14:creationId xmlns:p14="http://schemas.microsoft.com/office/powerpoint/2010/main" val="1475816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7137B7-0393-449F-945A-AD49D3397DE1}" type="slidenum">
              <a:rPr lang="en-US" smtClean="0"/>
              <a:t>15</a:t>
            </a:fld>
            <a:endParaRPr lang="en-US"/>
          </a:p>
        </p:txBody>
      </p:sp>
    </p:spTree>
    <p:extLst>
      <p:ext uri="{BB962C8B-B14F-4D97-AF65-F5344CB8AC3E}">
        <p14:creationId xmlns:p14="http://schemas.microsoft.com/office/powerpoint/2010/main" val="1583736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7137B7-0393-449F-945A-AD49D3397DE1}" type="slidenum">
              <a:rPr lang="en-US" smtClean="0"/>
              <a:t>16</a:t>
            </a:fld>
            <a:endParaRPr lang="en-US"/>
          </a:p>
        </p:txBody>
      </p:sp>
    </p:spTree>
    <p:extLst>
      <p:ext uri="{BB962C8B-B14F-4D97-AF65-F5344CB8AC3E}">
        <p14:creationId xmlns:p14="http://schemas.microsoft.com/office/powerpoint/2010/main" val="987440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file://localhost/Users/David/Documents/+Clients/UncommonSchools/PowerPoint/US_tag_RGB.png" TargetMode="External"/><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7" name="Rectangle 6"/>
          <p:cNvSpPr/>
          <p:nvPr/>
        </p:nvSpPr>
        <p:spPr bwMode="grayWhite">
          <a:xfrm>
            <a:off x="0" y="0"/>
            <a:ext cx="9143999" cy="6858000"/>
          </a:xfrm>
          <a:prstGeom prst="rect">
            <a:avLst/>
          </a:prstGeom>
          <a:solidFill>
            <a:srgbClr val="FFDD00"/>
          </a:solidFill>
          <a:ln>
            <a:noFill/>
          </a:ln>
          <a:effectLst>
            <a:outerShdw blurRad="127000" dist="88900" dir="8100000" algn="tr"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effectLst/>
            </a:endParaRPr>
          </a:p>
        </p:txBody>
      </p:sp>
      <p:sp>
        <p:nvSpPr>
          <p:cNvPr id="8" name="Slide Number Placeholder 5"/>
          <p:cNvSpPr>
            <a:spLocks noGrp="1"/>
          </p:cNvSpPr>
          <p:nvPr>
            <p:ph type="sldNum" sz="quarter" idx="4"/>
          </p:nvPr>
        </p:nvSpPr>
        <p:spPr>
          <a:xfrm>
            <a:off x="8305800" y="6416675"/>
            <a:ext cx="579120" cy="365125"/>
          </a:xfrm>
          <a:prstGeom prst="rect">
            <a:avLst/>
          </a:prstGeom>
        </p:spPr>
        <p:txBody>
          <a:bodyPr vert="horz" lIns="91440" tIns="45720" rIns="91440" bIns="45720" rtlCol="0" anchor="b"/>
          <a:lstStyle>
            <a:lvl1pPr algn="r">
              <a:defRPr sz="1000">
                <a:solidFill>
                  <a:schemeClr val="tx1"/>
                </a:solidFill>
                <a:latin typeface="Franklin Gothic Book" pitchFamily="34" charset="0"/>
              </a:defRPr>
            </a:lvl1pPr>
          </a:lstStyle>
          <a:p>
            <a:fld id="{C5EF2332-01BF-834F-8236-50238282D533}" type="slidenum">
              <a:rPr lang="en-US" smtClean="0"/>
              <a:t>‹#›</a:t>
            </a:fld>
            <a:endParaRPr lang="en-US"/>
          </a:p>
        </p:txBody>
      </p:sp>
      <p:sp>
        <p:nvSpPr>
          <p:cNvPr id="13" name="Title 1"/>
          <p:cNvSpPr>
            <a:spLocks noGrp="1"/>
          </p:cNvSpPr>
          <p:nvPr>
            <p:ph type="ctrTitle"/>
          </p:nvPr>
        </p:nvSpPr>
        <p:spPr>
          <a:xfrm>
            <a:off x="914400" y="1447800"/>
            <a:ext cx="7315200" cy="1362456"/>
          </a:xfrm>
        </p:spPr>
        <p:txBody>
          <a:bodyPr/>
          <a:lstStyle>
            <a:lvl1pPr algn="l">
              <a:defRPr b="1">
                <a:solidFill>
                  <a:schemeClr val="accent4"/>
                </a:solidFill>
              </a:defRPr>
            </a:lvl1pPr>
          </a:lstStyle>
          <a:p>
            <a:r>
              <a:rPr lang="en-US"/>
              <a:t>Click to edit Master title style</a:t>
            </a:r>
            <a:endParaRPr lang="en-US" dirty="0"/>
          </a:p>
        </p:txBody>
      </p:sp>
      <p:sp>
        <p:nvSpPr>
          <p:cNvPr id="14" name="Subtitle 2"/>
          <p:cNvSpPr>
            <a:spLocks noGrp="1"/>
          </p:cNvSpPr>
          <p:nvPr>
            <p:ph type="subTitle" idx="1"/>
          </p:nvPr>
        </p:nvSpPr>
        <p:spPr>
          <a:xfrm>
            <a:off x="914400" y="2971800"/>
            <a:ext cx="6400800" cy="1499616"/>
          </a:xfrm>
        </p:spPr>
        <p:txBody>
          <a:bodyPr/>
          <a:lstStyle>
            <a:lvl1pPr marL="0" indent="0" algn="l">
              <a:buNone/>
              <a:defRPr b="0">
                <a:solidFill>
                  <a:schemeClr val="accent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947809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p:spTree>
      <p:nvGrpSpPr>
        <p:cNvPr id="1" name=""/>
        <p:cNvGrpSpPr/>
        <p:nvPr/>
      </p:nvGrpSpPr>
      <p:grpSpPr>
        <a:xfrm>
          <a:off x="0" y="0"/>
          <a:ext cx="0" cy="0"/>
          <a:chOff x="0" y="0"/>
          <a:chExt cx="0" cy="0"/>
        </a:xfrm>
      </p:grpSpPr>
      <p:sp>
        <p:nvSpPr>
          <p:cNvPr id="7" name="Rectangle 6"/>
          <p:cNvSpPr/>
          <p:nvPr/>
        </p:nvSpPr>
        <p:spPr bwMode="grayWhite">
          <a:xfrm>
            <a:off x="1" y="0"/>
            <a:ext cx="9143999" cy="6858000"/>
          </a:xfrm>
          <a:prstGeom prst="rect">
            <a:avLst/>
          </a:prstGeom>
          <a:solidFill>
            <a:srgbClr val="3F3F3F"/>
          </a:solidFill>
          <a:ln>
            <a:noFill/>
          </a:ln>
          <a:effectLst>
            <a:outerShdw blurRad="127000" dist="88900" dir="8100000" algn="tr" rotWithShape="0">
              <a:prstClr val="black">
                <a:alpha val="20000"/>
              </a:prstClr>
            </a:outerShdw>
          </a:effectLst>
        </p:spPr>
        <p:style>
          <a:lnRef idx="1">
            <a:schemeClr val="accent1"/>
          </a:lnRef>
          <a:fillRef idx="3">
            <a:schemeClr val="accent1"/>
          </a:fillRef>
          <a:effectRef idx="2">
            <a:schemeClr val="accent1"/>
          </a:effectRef>
          <a:fontRef idx="minor">
            <a:schemeClr val="lt1"/>
          </a:fontRef>
        </p:style>
        <p:txBody>
          <a:bodyPr/>
          <a:lstStyle/>
          <a:p>
            <a:endParaRPr lang="en-US">
              <a:effectLst/>
            </a:endParaRPr>
          </a:p>
        </p:txBody>
      </p:sp>
      <p:pic>
        <p:nvPicPr>
          <p:cNvPr id="8" name="US_tag_RGB.png" descr="/Users/David/Documents/+Clients/UncommonSchools/PowerPoint/US_tag_RGB.png"/>
          <p:cNvPicPr>
            <a:picLocks noChangeAspect="1"/>
          </p:cNvPicPr>
          <p:nvPr/>
        </p:nvPicPr>
        <p:blipFill>
          <a:blip r:embed="rId2" r:link="rId3" cstate="print">
            <a:extLst>
              <a:ext uri="{28A0092B-C50C-407E-A947-70E740481C1C}">
                <a14:useLocalDpi xmlns:a14="http://schemas.microsoft.com/office/drawing/2010/main" val="0"/>
              </a:ext>
            </a:extLst>
          </a:blip>
          <a:stretch>
            <a:fillRect/>
          </a:stretch>
        </p:blipFill>
        <p:spPr>
          <a:xfrm>
            <a:off x="356995" y="5512106"/>
            <a:ext cx="3960460" cy="931873"/>
          </a:xfrm>
          <a:prstGeom prst="rect">
            <a:avLst/>
          </a:prstGeom>
        </p:spPr>
      </p:pic>
      <p:sp>
        <p:nvSpPr>
          <p:cNvPr id="6" name="Title 1"/>
          <p:cNvSpPr>
            <a:spLocks noGrp="1"/>
          </p:cNvSpPr>
          <p:nvPr>
            <p:ph type="title" hasCustomPrompt="1"/>
          </p:nvPr>
        </p:nvSpPr>
        <p:spPr bwMode="black">
          <a:xfrm>
            <a:off x="914400" y="1447800"/>
            <a:ext cx="7315200" cy="1362075"/>
          </a:xfrm>
        </p:spPr>
        <p:txBody>
          <a:bodyPr anchor="ctr">
            <a:noAutofit/>
          </a:bodyPr>
          <a:lstStyle>
            <a:lvl1pPr algn="l">
              <a:defRPr sz="2800" b="1" cap="none" baseline="0">
                <a:solidFill>
                  <a:schemeClr val="bg1"/>
                </a:solidFill>
                <a:latin typeface="Franklin Gothic Book" pitchFamily="34" charset="0"/>
              </a:defRPr>
            </a:lvl1pPr>
          </a:lstStyle>
          <a:p>
            <a:r>
              <a:rPr lang="en-US" dirty="0"/>
              <a:t>Click to edit master title style</a:t>
            </a:r>
          </a:p>
        </p:txBody>
      </p:sp>
      <p:sp>
        <p:nvSpPr>
          <p:cNvPr id="9" name="Text Placeholder 2"/>
          <p:cNvSpPr>
            <a:spLocks noGrp="1"/>
          </p:cNvSpPr>
          <p:nvPr>
            <p:ph type="body" idx="1"/>
          </p:nvPr>
        </p:nvSpPr>
        <p:spPr bwMode="black">
          <a:xfrm>
            <a:off x="914400" y="2971800"/>
            <a:ext cx="6400800" cy="1500187"/>
          </a:xfrm>
        </p:spPr>
        <p:txBody>
          <a:bodyPr anchor="t"/>
          <a:lstStyle>
            <a:lvl1pPr marL="0" indent="0">
              <a:buNone/>
              <a:defRPr sz="2000" b="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24901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ingle lead template">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990600"/>
            <a:ext cx="8503920" cy="5029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304800" y="274638"/>
            <a:ext cx="8503920" cy="487362"/>
          </a:xfrm>
        </p:spPr>
        <p:txBody>
          <a:bodyPr anchor="ctr">
            <a:noAutofit/>
          </a:bodyPr>
          <a:lstStyle>
            <a:lvl1pPr>
              <a:defRPr sz="2400">
                <a:solidFill>
                  <a:schemeClr val="tx1"/>
                </a:solidFill>
              </a:defRPr>
            </a:lvl1pPr>
          </a:lstStyle>
          <a:p>
            <a:r>
              <a:rPr lang="en-US" dirty="0"/>
              <a:t>General Slide Template</a:t>
            </a:r>
          </a:p>
        </p:txBody>
      </p:sp>
      <p:sp>
        <p:nvSpPr>
          <p:cNvPr id="9" name="Slide Number Placeholder 5"/>
          <p:cNvSpPr>
            <a:spLocks noGrp="1"/>
          </p:cNvSpPr>
          <p:nvPr>
            <p:ph type="sldNum" sz="quarter" idx="4"/>
          </p:nvPr>
        </p:nvSpPr>
        <p:spPr>
          <a:xfrm>
            <a:off x="8305800" y="6416675"/>
            <a:ext cx="579120" cy="365125"/>
          </a:xfrm>
          <a:prstGeom prst="rect">
            <a:avLst/>
          </a:prstGeom>
        </p:spPr>
        <p:txBody>
          <a:bodyPr vert="horz" lIns="91440" tIns="45720" rIns="91440" bIns="45720" rtlCol="0" anchor="b"/>
          <a:lstStyle>
            <a:lvl1pPr algn="r">
              <a:defRPr sz="1000">
                <a:solidFill>
                  <a:schemeClr val="bg1"/>
                </a:solidFill>
                <a:latin typeface="Franklin Gothic Book" pitchFamily="34" charset="0"/>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561049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ouble lead template">
    <p:spTree>
      <p:nvGrpSpPr>
        <p:cNvPr id="1" name=""/>
        <p:cNvGrpSpPr/>
        <p:nvPr/>
      </p:nvGrpSpPr>
      <p:grpSpPr>
        <a:xfrm>
          <a:off x="0" y="0"/>
          <a:ext cx="0" cy="0"/>
          <a:chOff x="0" y="0"/>
          <a:chExt cx="0" cy="0"/>
        </a:xfrm>
      </p:grpSpPr>
      <p:sp>
        <p:nvSpPr>
          <p:cNvPr id="6" name="Rectangle 5"/>
          <p:cNvSpPr/>
          <p:nvPr/>
        </p:nvSpPr>
        <p:spPr bwMode="gray">
          <a:xfrm>
            <a:off x="0" y="0"/>
            <a:ext cx="9144000" cy="616122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Content Placeholder 2"/>
          <p:cNvSpPr>
            <a:spLocks noGrp="1"/>
          </p:cNvSpPr>
          <p:nvPr>
            <p:ph idx="1"/>
          </p:nvPr>
        </p:nvSpPr>
        <p:spPr>
          <a:xfrm>
            <a:off x="304800" y="990600"/>
            <a:ext cx="8503920" cy="5029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p:cNvSpPr>
            <a:spLocks noGrp="1"/>
          </p:cNvSpPr>
          <p:nvPr>
            <p:ph type="title" hasCustomPrompt="1"/>
          </p:nvPr>
        </p:nvSpPr>
        <p:spPr>
          <a:xfrm>
            <a:off x="304800" y="241410"/>
            <a:ext cx="8503920" cy="487362"/>
          </a:xfrm>
        </p:spPr>
        <p:txBody>
          <a:bodyPr anchor="ctr">
            <a:noAutofit/>
          </a:bodyPr>
          <a:lstStyle>
            <a:lvl1pPr>
              <a:defRPr sz="2400">
                <a:solidFill>
                  <a:schemeClr val="tx1"/>
                </a:solidFill>
              </a:defRPr>
            </a:lvl1pPr>
          </a:lstStyle>
          <a:p>
            <a:r>
              <a:rPr lang="en-US" dirty="0"/>
              <a:t>Double lead slide template</a:t>
            </a:r>
          </a:p>
        </p:txBody>
      </p:sp>
      <p:sp>
        <p:nvSpPr>
          <p:cNvPr id="9" name="Slide Number Placeholder 5"/>
          <p:cNvSpPr>
            <a:spLocks noGrp="1"/>
          </p:cNvSpPr>
          <p:nvPr>
            <p:ph type="sldNum" sz="quarter" idx="4"/>
          </p:nvPr>
        </p:nvSpPr>
        <p:spPr>
          <a:xfrm>
            <a:off x="8305800" y="6416675"/>
            <a:ext cx="579120" cy="365125"/>
          </a:xfrm>
          <a:prstGeom prst="rect">
            <a:avLst/>
          </a:prstGeom>
        </p:spPr>
        <p:txBody>
          <a:bodyPr vert="horz" lIns="91440" tIns="45720" rIns="91440" bIns="45720" rtlCol="0" anchor="b"/>
          <a:lstStyle>
            <a:lvl1pPr algn="r">
              <a:defRPr sz="1000">
                <a:solidFill>
                  <a:schemeClr val="bg1"/>
                </a:solidFill>
                <a:latin typeface="Franklin Gothic Book" pitchFamily="34" charset="0"/>
              </a:defRPr>
            </a:lvl1pPr>
          </a:lstStyle>
          <a:p>
            <a:fld id="{C5EF2332-01BF-834F-8236-50238282D533}" type="slidenum">
              <a:rPr lang="en-US" smtClean="0"/>
              <a:t>‹#›</a:t>
            </a:fld>
            <a:endParaRPr lang="en-US"/>
          </a:p>
        </p:txBody>
      </p:sp>
      <p:cxnSp>
        <p:nvCxnSpPr>
          <p:cNvPr id="12" name="Straight Connector 11"/>
          <p:cNvCxnSpPr/>
          <p:nvPr/>
        </p:nvCxnSpPr>
        <p:spPr>
          <a:xfrm>
            <a:off x="304800" y="924465"/>
            <a:ext cx="8503920"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5102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9/18/2020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41EB5C9-1307-BA42-ABA2-0BC069CD8E7F}" type="datetimeFigureOut">
              <a:rPr lang="en-US" smtClean="0"/>
              <a:t>9/18/2020</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5" name="–Johnny Appleseed"/>
          <p:cNvSpPr>
            <a:spLocks noGrp="1"/>
          </p:cNvSpPr>
          <p:nvPr>
            <p:ph type="body" sz="quarter" idx="13"/>
          </p:nvPr>
        </p:nvSpPr>
        <p:spPr>
          <a:xfrm>
            <a:off x="895351" y="4000501"/>
            <a:ext cx="7358063" cy="400110"/>
          </a:xfrm>
          <a:prstGeom prst="rect">
            <a:avLst/>
          </a:prstGeom>
        </p:spPr>
        <p:txBody>
          <a:bodyPr anchor="t">
            <a:spAutoFit/>
          </a:bodyPr>
          <a:lstStyle>
            <a:lvl1pPr marL="0" indent="0" algn="ctr">
              <a:spcBef>
                <a:spcPts val="0"/>
              </a:spcBef>
              <a:buSzTx/>
              <a:buNone/>
              <a:defRPr sz="2000">
                <a:solidFill>
                  <a:srgbClr val="535353"/>
                </a:solidFill>
                <a:latin typeface="Source Sans Pro"/>
                <a:ea typeface="Source Sans Pro"/>
                <a:cs typeface="Source Sans Pro"/>
                <a:sym typeface="Source Sans Pro"/>
              </a:defRPr>
            </a:lvl1pPr>
          </a:lstStyle>
          <a:p>
            <a:r>
              <a:t>–Johnny Appleseed</a:t>
            </a:r>
          </a:p>
        </p:txBody>
      </p:sp>
      <p:sp>
        <p:nvSpPr>
          <p:cNvPr id="46" name="“Type a quote here.”"/>
          <p:cNvSpPr>
            <a:spLocks noGrp="1"/>
          </p:cNvSpPr>
          <p:nvPr>
            <p:ph type="body" sz="quarter" idx="14"/>
          </p:nvPr>
        </p:nvSpPr>
        <p:spPr>
          <a:xfrm>
            <a:off x="890588" y="2702591"/>
            <a:ext cx="7358063" cy="815608"/>
          </a:xfrm>
          <a:prstGeom prst="rect">
            <a:avLst/>
          </a:prstGeom>
        </p:spPr>
        <p:txBody>
          <a:bodyPr>
            <a:spAutoFit/>
          </a:bodyPr>
          <a:lstStyle>
            <a:lvl1pPr marL="0" indent="0" algn="ctr">
              <a:spcBef>
                <a:spcPts val="0"/>
              </a:spcBef>
              <a:buSzTx/>
              <a:buNone/>
              <a:defRPr sz="4700" i="1">
                <a:solidFill>
                  <a:srgbClr val="005493">
                    <a:alpha val="75000"/>
                  </a:srgbClr>
                </a:solidFill>
                <a:latin typeface="Source Sans Pro ExtraLight"/>
                <a:ea typeface="Source Sans Pro ExtraLight"/>
                <a:cs typeface="Source Sans Pro ExtraLight"/>
                <a:sym typeface="Source Sans Pro ExtraLight"/>
              </a:defRPr>
            </a:lvl1pPr>
          </a:lstStyle>
          <a:p>
            <a:r>
              <a:t>“Type a quote here.”</a:t>
            </a:r>
          </a:p>
        </p:txBody>
      </p:sp>
      <p:sp>
        <p:nvSpPr>
          <p:cNvPr id="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21385043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file://localhost/Users/David/Documents/+Clients/UncommonSchools/PowerPoint/US_tag_RGB.png" TargetMode="Externa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bwMode="gray">
          <a:xfrm>
            <a:off x="18300" y="6237115"/>
            <a:ext cx="9107424" cy="603504"/>
          </a:xfrm>
          <a:prstGeom prst="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Placeholder 1"/>
          <p:cNvSpPr>
            <a:spLocks noGrp="1"/>
          </p:cNvSpPr>
          <p:nvPr>
            <p:ph type="title"/>
          </p:nvPr>
        </p:nvSpPr>
        <p:spPr>
          <a:xfrm>
            <a:off x="304800" y="274638"/>
            <a:ext cx="8503920" cy="487362"/>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304800" y="990600"/>
            <a:ext cx="8503920" cy="502920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bwMode="gray">
          <a:xfrm>
            <a:off x="8305800" y="6416675"/>
            <a:ext cx="579120" cy="365125"/>
          </a:xfrm>
          <a:prstGeom prst="rect">
            <a:avLst/>
          </a:prstGeom>
        </p:spPr>
        <p:txBody>
          <a:bodyPr vert="horz" lIns="91440" tIns="45720" rIns="91440" bIns="45720" rtlCol="0" anchor="b"/>
          <a:lstStyle>
            <a:lvl1pPr algn="r">
              <a:defRPr sz="1000">
                <a:solidFill>
                  <a:schemeClr val="bg1"/>
                </a:solidFill>
                <a:latin typeface="Franklin Gothic Book" pitchFamily="34" charset="0"/>
              </a:defRPr>
            </a:lvl1pPr>
          </a:lstStyle>
          <a:p>
            <a:fld id="{C5EF2332-01BF-834F-8236-50238282D533}" type="slidenum">
              <a:rPr lang="en-US" smtClean="0"/>
              <a:t>‹#›</a:t>
            </a:fld>
            <a:endParaRPr lang="en-US"/>
          </a:p>
        </p:txBody>
      </p:sp>
      <p:pic>
        <p:nvPicPr>
          <p:cNvPr id="11" name="US_tag_RGB.png" descr="/Users/David/Documents/+Clients/UncommonSchools/PowerPoint/US_tag_RGB.png"/>
          <p:cNvPicPr>
            <a:picLocks noChangeAspect="1"/>
          </p:cNvPicPr>
          <p:nvPr/>
        </p:nvPicPr>
        <p:blipFill>
          <a:blip r:embed="rId9" r:link="rId10" cstate="print">
            <a:extLst>
              <a:ext uri="{28A0092B-C50C-407E-A947-70E740481C1C}">
                <a14:useLocalDpi xmlns:a14="http://schemas.microsoft.com/office/drawing/2010/main" val="0"/>
              </a:ext>
            </a:extLst>
          </a:blip>
          <a:stretch>
            <a:fillRect/>
          </a:stretch>
        </p:blipFill>
        <p:spPr>
          <a:xfrm>
            <a:off x="38100" y="6324600"/>
            <a:ext cx="1943100" cy="457200"/>
          </a:xfrm>
          <a:prstGeom prst="rect">
            <a:avLst/>
          </a:prstGeom>
        </p:spPr>
      </p:pic>
      <p:cxnSp>
        <p:nvCxnSpPr>
          <p:cNvPr id="13" name="Straight Connector 12"/>
          <p:cNvCxnSpPr/>
          <p:nvPr/>
        </p:nvCxnSpPr>
        <p:spPr>
          <a:xfrm>
            <a:off x="304800" y="759270"/>
            <a:ext cx="8503920"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29784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spcBef>
          <a:spcPct val="0"/>
        </a:spcBef>
        <a:buNone/>
        <a:defRPr sz="2400" b="1" kern="1200">
          <a:solidFill>
            <a:srgbClr val="3F3F3F"/>
          </a:solidFill>
          <a:latin typeface="Franklin Gothic Book"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2000" kern="1200">
          <a:solidFill>
            <a:srgbClr val="3F3F3F"/>
          </a:solidFill>
          <a:latin typeface="Franklin Gothic Book" pitchFamily="34" charset="0"/>
          <a:ea typeface="+mn-ea"/>
          <a:cs typeface="+mn-cs"/>
        </a:defRPr>
      </a:lvl1pPr>
      <a:lvl2pPr marL="742950" indent="-285750" algn="l" defTabSz="914400" rtl="0" eaLnBrk="1" latinLnBrk="0" hangingPunct="1">
        <a:spcBef>
          <a:spcPct val="20000"/>
        </a:spcBef>
        <a:buFont typeface="Arial" pitchFamily="34" charset="0"/>
        <a:buChar char="–"/>
        <a:defRPr sz="2000" kern="1200">
          <a:solidFill>
            <a:srgbClr val="3F3F3F"/>
          </a:solidFill>
          <a:latin typeface="Franklin Gothic Book" pitchFamily="34" charset="0"/>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3F3F3F"/>
          </a:solidFill>
          <a:latin typeface="Franklin Gothic Book"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rgbClr val="3F3F3F"/>
          </a:solidFill>
          <a:latin typeface="Franklin Gothic Book" pitchFamily="34" charset="0"/>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3F3F3F"/>
          </a:solidFill>
          <a:latin typeface="Franklin Gothic Book"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4D54519-A392-4F09-9307-64159E0ECB37}"/>
              </a:ext>
            </a:extLst>
          </p:cNvPr>
          <p:cNvSpPr>
            <a:spLocks noGrp="1"/>
          </p:cNvSpPr>
          <p:nvPr>
            <p:ph type="title"/>
          </p:nvPr>
        </p:nvSpPr>
        <p:spPr/>
        <p:txBody>
          <a:bodyPr/>
          <a:lstStyle/>
          <a:p>
            <a:r>
              <a:rPr lang="en-US" dirty="0"/>
              <a:t>How to Take your Data from Messy to Tidy</a:t>
            </a:r>
          </a:p>
        </p:txBody>
      </p:sp>
      <p:sp>
        <p:nvSpPr>
          <p:cNvPr id="5" name="Text Placeholder 4">
            <a:extLst>
              <a:ext uri="{FF2B5EF4-FFF2-40B4-BE49-F238E27FC236}">
                <a16:creationId xmlns:a16="http://schemas.microsoft.com/office/drawing/2014/main" id="{5218642C-8E89-4773-AC30-B7512BED2277}"/>
              </a:ext>
            </a:extLst>
          </p:cNvPr>
          <p:cNvSpPr>
            <a:spLocks noGrp="1"/>
          </p:cNvSpPr>
          <p:nvPr>
            <p:ph type="body" idx="1"/>
          </p:nvPr>
        </p:nvSpPr>
        <p:spPr/>
        <p:txBody>
          <a:bodyPr/>
          <a:lstStyle/>
          <a:p>
            <a:r>
              <a:rPr lang="en-US" dirty="0"/>
              <a:t>R-Ladies STL</a:t>
            </a:r>
          </a:p>
          <a:p>
            <a:r>
              <a:rPr lang="en-US" dirty="0"/>
              <a:t>9/22/2020</a:t>
            </a:r>
          </a:p>
        </p:txBody>
      </p:sp>
    </p:spTree>
    <p:extLst>
      <p:ext uri="{BB962C8B-B14F-4D97-AF65-F5344CB8AC3E}">
        <p14:creationId xmlns:p14="http://schemas.microsoft.com/office/powerpoint/2010/main" val="2025044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get_dupes</a:t>
            </a:r>
            <a:r>
              <a:rPr lang="en-US" dirty="0"/>
              <a:t>()</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587606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err="1"/>
              <a:t>get_dupes</a:t>
            </a:r>
            <a:r>
              <a:rPr lang="en-US" sz="3200" dirty="0"/>
              <a:t> - example </a:t>
            </a:r>
          </a:p>
        </p:txBody>
      </p:sp>
      <p:sp>
        <p:nvSpPr>
          <p:cNvPr id="4" name="Rectangle 3"/>
          <p:cNvSpPr/>
          <p:nvPr/>
        </p:nvSpPr>
        <p:spPr>
          <a:xfrm>
            <a:off x="304800" y="1191492"/>
            <a:ext cx="8503920" cy="369332"/>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data %&gt;% </a:t>
            </a:r>
            <a:r>
              <a:rPr lang="en-US" b="1" dirty="0" err="1">
                <a:solidFill>
                  <a:srgbClr val="0070C0"/>
                </a:solidFill>
                <a:latin typeface="Miriam Fixed" panose="020B0509050101010101" pitchFamily="49" charset="-79"/>
                <a:cs typeface="Miriam Fixed" panose="020B0509050101010101" pitchFamily="49" charset="-79"/>
              </a:rPr>
              <a:t>get_dupes</a:t>
            </a:r>
            <a:r>
              <a:rPr lang="en-US" dirty="0">
                <a:latin typeface="Miriam Fixed" panose="020B0509050101010101" pitchFamily="49" charset="-79"/>
                <a:cs typeface="Miriam Fixed" panose="020B0509050101010101" pitchFamily="49" charset="-79"/>
              </a:rPr>
              <a:t>(</a:t>
            </a:r>
            <a:r>
              <a:rPr lang="en-US" b="1" dirty="0">
                <a:solidFill>
                  <a:srgbClr val="92D050"/>
                </a:solidFill>
                <a:latin typeface="Miriam Fixed" panose="020B0509050101010101" pitchFamily="49" charset="-79"/>
                <a:cs typeface="Miriam Fixed" panose="020B0509050101010101" pitchFamily="49" charset="-79"/>
              </a:rPr>
              <a:t>…</a:t>
            </a:r>
            <a:r>
              <a:rPr lang="en-US" dirty="0">
                <a:latin typeface="Miriam Fixed" panose="020B0509050101010101" pitchFamily="49" charset="-79"/>
                <a:cs typeface="Miriam Fixed" panose="020B0509050101010101" pitchFamily="49" charset="-79"/>
              </a:rPr>
              <a:t>)</a:t>
            </a:r>
          </a:p>
        </p:txBody>
      </p:sp>
      <p:sp>
        <p:nvSpPr>
          <p:cNvPr id="8" name="join function"/>
          <p:cNvSpPr/>
          <p:nvPr/>
        </p:nvSpPr>
        <p:spPr>
          <a:xfrm>
            <a:off x="304800" y="1560824"/>
            <a:ext cx="2133600" cy="1923878"/>
          </a:xfrm>
          <a:custGeom>
            <a:avLst/>
            <a:gdLst/>
            <a:ahLst/>
            <a:cxnLst>
              <a:cxn ang="0">
                <a:pos x="wd2" y="hd2"/>
              </a:cxn>
              <a:cxn ang="5400000">
                <a:pos x="wd2" y="hd2"/>
              </a:cxn>
              <a:cxn ang="10800000">
                <a:pos x="wd2" y="hd2"/>
              </a:cxn>
              <a:cxn ang="16200000">
                <a:pos x="wd2" y="hd2"/>
              </a:cxn>
            </a:cxnLst>
            <a:rect l="0" t="0" r="r" b="b"/>
            <a:pathLst>
              <a:path w="21600" h="21600" extrusionOk="0">
                <a:moveTo>
                  <a:pt x="4557" y="0"/>
                </a:moveTo>
                <a:lnTo>
                  <a:pt x="4070" y="5039"/>
                </a:lnTo>
                <a:lnTo>
                  <a:pt x="1659" y="5039"/>
                </a:lnTo>
                <a:cubicBezTo>
                  <a:pt x="743" y="5039"/>
                  <a:pt x="0" y="6048"/>
                  <a:pt x="0" y="7293"/>
                </a:cubicBezTo>
                <a:lnTo>
                  <a:pt x="0" y="19346"/>
                </a:lnTo>
                <a:cubicBezTo>
                  <a:pt x="0" y="20591"/>
                  <a:pt x="743" y="21600"/>
                  <a:pt x="1659" y="21600"/>
                </a:cubicBezTo>
                <a:lnTo>
                  <a:pt x="19941" y="21600"/>
                </a:lnTo>
                <a:cubicBezTo>
                  <a:pt x="20857" y="21600"/>
                  <a:pt x="21600" y="20591"/>
                  <a:pt x="21600" y="19346"/>
                </a:cubicBezTo>
                <a:lnTo>
                  <a:pt x="21600" y="7293"/>
                </a:lnTo>
                <a:cubicBezTo>
                  <a:pt x="21600" y="6048"/>
                  <a:pt x="20857" y="5039"/>
                  <a:pt x="19941" y="5039"/>
                </a:cubicBezTo>
                <a:lnTo>
                  <a:pt x="5045" y="5039"/>
                </a:lnTo>
                <a:lnTo>
                  <a:pt x="4557"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9" name="names of columns to join on"/>
          <p:cNvSpPr/>
          <p:nvPr/>
        </p:nvSpPr>
        <p:spPr>
          <a:xfrm>
            <a:off x="3013369" y="1588534"/>
            <a:ext cx="2784764" cy="19238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886" y="6351"/>
                </a:lnTo>
                <a:cubicBezTo>
                  <a:pt x="4855" y="6548"/>
                  <a:pt x="4833" y="6751"/>
                  <a:pt x="4833" y="6965"/>
                </a:cubicBezTo>
                <a:lnTo>
                  <a:pt x="4833" y="19294"/>
                </a:lnTo>
                <a:cubicBezTo>
                  <a:pt x="4833" y="20567"/>
                  <a:pt x="5423" y="21600"/>
                  <a:pt x="6150" y="21600"/>
                </a:cubicBezTo>
                <a:lnTo>
                  <a:pt x="20283" y="21600"/>
                </a:lnTo>
                <a:cubicBezTo>
                  <a:pt x="21010" y="21600"/>
                  <a:pt x="21600" y="20567"/>
                  <a:pt x="21600" y="19294"/>
                </a:cubicBezTo>
                <a:lnTo>
                  <a:pt x="21600" y="6965"/>
                </a:lnTo>
                <a:cubicBezTo>
                  <a:pt x="21600" y="5691"/>
                  <a:pt x="21010" y="4659"/>
                  <a:pt x="20283" y="4659"/>
                </a:cubicBezTo>
                <a:lnTo>
                  <a:pt x="6150" y="4659"/>
                </a:lnTo>
                <a:cubicBezTo>
                  <a:pt x="5829" y="4659"/>
                  <a:pt x="5539" y="4867"/>
                  <a:pt x="5311" y="5201"/>
                </a:cubicBezTo>
                <a:lnTo>
                  <a:pt x="0"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10" name="TextBox 9"/>
          <p:cNvSpPr txBox="1"/>
          <p:nvPr/>
        </p:nvSpPr>
        <p:spPr>
          <a:xfrm>
            <a:off x="360220" y="2119794"/>
            <a:ext cx="1953491" cy="1200329"/>
          </a:xfrm>
          <a:prstGeom prst="rect">
            <a:avLst/>
          </a:prstGeom>
          <a:noFill/>
        </p:spPr>
        <p:txBody>
          <a:bodyPr wrap="square" rtlCol="0">
            <a:spAutoFit/>
          </a:bodyPr>
          <a:lstStyle/>
          <a:p>
            <a:pPr algn="ctr"/>
            <a:r>
              <a:rPr lang="en-US" sz="2400" dirty="0">
                <a:solidFill>
                  <a:schemeClr val="bg1"/>
                </a:solidFill>
              </a:rPr>
              <a:t>Data frame with duplicates</a:t>
            </a:r>
          </a:p>
        </p:txBody>
      </p:sp>
      <p:sp>
        <p:nvSpPr>
          <p:cNvPr id="11" name="TextBox 10"/>
          <p:cNvSpPr txBox="1"/>
          <p:nvPr/>
        </p:nvSpPr>
        <p:spPr>
          <a:xfrm>
            <a:off x="3809973" y="1942752"/>
            <a:ext cx="1953491" cy="1569660"/>
          </a:xfrm>
          <a:prstGeom prst="rect">
            <a:avLst/>
          </a:prstGeom>
          <a:noFill/>
        </p:spPr>
        <p:txBody>
          <a:bodyPr wrap="square" rtlCol="0">
            <a:spAutoFit/>
          </a:bodyPr>
          <a:lstStyle/>
          <a:p>
            <a:pPr algn="ctr"/>
            <a:r>
              <a:rPr lang="en-US" sz="2400" dirty="0">
                <a:solidFill>
                  <a:schemeClr val="bg1"/>
                </a:solidFill>
              </a:rPr>
              <a:t>Names of columns to check for duplicates</a:t>
            </a:r>
          </a:p>
        </p:txBody>
      </p:sp>
    </p:spTree>
    <p:extLst>
      <p:ext uri="{BB962C8B-B14F-4D97-AF65-F5344CB8AC3E}">
        <p14:creationId xmlns:p14="http://schemas.microsoft.com/office/powerpoint/2010/main" val="3467284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err="1"/>
              <a:t>get_dupes</a:t>
            </a:r>
            <a:r>
              <a:rPr lang="en-US" sz="3200" dirty="0"/>
              <a:t> – example with student roster </a:t>
            </a:r>
          </a:p>
        </p:txBody>
      </p:sp>
      <p:sp>
        <p:nvSpPr>
          <p:cNvPr id="4" name="Rectangle 3"/>
          <p:cNvSpPr/>
          <p:nvPr/>
        </p:nvSpPr>
        <p:spPr>
          <a:xfrm>
            <a:off x="304800" y="1191492"/>
            <a:ext cx="8503920" cy="369332"/>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%&gt;% </a:t>
            </a:r>
            <a:r>
              <a:rPr lang="en-US" b="1" dirty="0" err="1">
                <a:solidFill>
                  <a:srgbClr val="0070C0"/>
                </a:solidFill>
                <a:latin typeface="Miriam Fixed" panose="020B0509050101010101" pitchFamily="49" charset="-79"/>
                <a:cs typeface="Miriam Fixed" panose="020B0509050101010101" pitchFamily="49" charset="-79"/>
              </a:rPr>
              <a:t>get_dupes</a:t>
            </a:r>
            <a:r>
              <a:rPr lang="en-US" dirty="0">
                <a:latin typeface="Miriam Fixed" panose="020B0509050101010101" pitchFamily="49" charset="-79"/>
                <a:cs typeface="Miriam Fixed" panose="020B0509050101010101" pitchFamily="49" charset="-79"/>
              </a:rPr>
              <a:t>(</a:t>
            </a:r>
            <a:r>
              <a:rPr lang="en-US" b="1" dirty="0" err="1">
                <a:solidFill>
                  <a:srgbClr val="92D050"/>
                </a:solidFill>
                <a:latin typeface="Miriam Fixed" panose="020B0509050101010101" pitchFamily="49" charset="-79"/>
                <a:cs typeface="Miriam Fixed" panose="020B0509050101010101" pitchFamily="49" charset="-79"/>
              </a:rPr>
              <a:t>student_id</a:t>
            </a:r>
            <a:r>
              <a:rPr lang="en-US" dirty="0">
                <a:latin typeface="Miriam Fixed" panose="020B0509050101010101" pitchFamily="49" charset="-79"/>
                <a:cs typeface="Miriam Fixed" panose="020B0509050101010101" pitchFamily="49" charset="-79"/>
              </a:rPr>
              <a:t>)</a:t>
            </a:r>
          </a:p>
        </p:txBody>
      </p:sp>
      <p:sp>
        <p:nvSpPr>
          <p:cNvPr id="6" name="Rectangle 5"/>
          <p:cNvSpPr/>
          <p:nvPr/>
        </p:nvSpPr>
        <p:spPr>
          <a:xfrm>
            <a:off x="96983" y="4408559"/>
            <a:ext cx="8908472" cy="1323439"/>
          </a:xfrm>
          <a:prstGeom prst="rect">
            <a:avLst/>
          </a:prstGeom>
          <a:ln>
            <a:solidFill>
              <a:schemeClr val="tx1"/>
            </a:solidFill>
          </a:ln>
        </p:spPr>
        <p:txBody>
          <a:bodyPr wrap="square">
            <a:spAutoFit/>
          </a:bodyPr>
          <a:lstStyle/>
          <a:p>
            <a:r>
              <a:rPr lang="en-US" sz="1600" dirty="0">
                <a:latin typeface="Miriam Fixed" panose="020B0509050101010101" pitchFamily="49" charset="-79"/>
                <a:cs typeface="Miriam Fixed" panose="020B0509050101010101" pitchFamily="49" charset="-79"/>
              </a:rPr>
              <a:t># A </a:t>
            </a:r>
            <a:r>
              <a:rPr lang="en-US" sz="1600" dirty="0" err="1">
                <a:latin typeface="Miriam Fixed" panose="020B0509050101010101" pitchFamily="49" charset="-79"/>
                <a:cs typeface="Miriam Fixed" panose="020B0509050101010101" pitchFamily="49" charset="-79"/>
              </a:rPr>
              <a:t>tibble</a:t>
            </a:r>
            <a:r>
              <a:rPr lang="en-US" sz="1600" dirty="0">
                <a:latin typeface="Miriam Fixed" panose="020B0509050101010101" pitchFamily="49" charset="-79"/>
                <a:cs typeface="Miriam Fixed" panose="020B0509050101010101" pitchFamily="49" charset="-79"/>
              </a:rPr>
              <a:t>: 2 x 6</a:t>
            </a:r>
          </a:p>
          <a:p>
            <a:r>
              <a:rPr lang="en-US" sz="1600" dirty="0">
                <a:latin typeface="Miriam Fixed" panose="020B0509050101010101" pitchFamily="49" charset="-79"/>
                <a:cs typeface="Miriam Fixed" panose="020B0509050101010101" pitchFamily="49" charset="-79"/>
              </a:rPr>
              <a:t>  </a:t>
            </a:r>
            <a:r>
              <a:rPr lang="en-US" sz="1600" dirty="0" err="1">
                <a:latin typeface="Miriam Fixed" panose="020B0509050101010101" pitchFamily="49" charset="-79"/>
                <a:cs typeface="Miriam Fixed" panose="020B0509050101010101" pitchFamily="49" charset="-79"/>
              </a:rPr>
              <a:t>student_id</a:t>
            </a:r>
            <a:r>
              <a:rPr lang="en-US" sz="1600" dirty="0">
                <a:latin typeface="Miriam Fixed" panose="020B0509050101010101" pitchFamily="49" charset="-79"/>
                <a:cs typeface="Miriam Fixed" panose="020B0509050101010101" pitchFamily="49" charset="-79"/>
              </a:rPr>
              <a:t> </a:t>
            </a:r>
            <a:r>
              <a:rPr lang="en-US" sz="1600" dirty="0" err="1">
                <a:latin typeface="Miriam Fixed" panose="020B0509050101010101" pitchFamily="49" charset="-79"/>
                <a:cs typeface="Miriam Fixed" panose="020B0509050101010101" pitchFamily="49" charset="-79"/>
              </a:rPr>
              <a:t>dupe_count</a:t>
            </a:r>
            <a:r>
              <a:rPr lang="en-US" sz="1600" dirty="0">
                <a:latin typeface="Miriam Fixed" panose="020B0509050101010101" pitchFamily="49" charset="-79"/>
                <a:cs typeface="Miriam Fixed" panose="020B0509050101010101" pitchFamily="49" charset="-79"/>
              </a:rPr>
              <a:t> grade </a:t>
            </a:r>
            <a:r>
              <a:rPr lang="en-US" sz="1600" dirty="0" err="1">
                <a:latin typeface="Miriam Fixed" panose="020B0509050101010101" pitchFamily="49" charset="-79"/>
                <a:cs typeface="Miriam Fixed" panose="020B0509050101010101" pitchFamily="49" charset="-79"/>
              </a:rPr>
              <a:t>yearsinuncommon</a:t>
            </a:r>
            <a:r>
              <a:rPr lang="en-US" sz="1600" dirty="0">
                <a:latin typeface="Miriam Fixed" panose="020B0509050101010101" pitchFamily="49" charset="-79"/>
                <a:cs typeface="Miriam Fixed" panose="020B0509050101010101" pitchFamily="49" charset="-79"/>
              </a:rPr>
              <a:t>  </a:t>
            </a:r>
            <a:r>
              <a:rPr lang="en-US" sz="1600" dirty="0" err="1">
                <a:latin typeface="Miriam Fixed" panose="020B0509050101010101" pitchFamily="49" charset="-79"/>
                <a:cs typeface="Miriam Fixed" panose="020B0509050101010101" pitchFamily="49" charset="-79"/>
              </a:rPr>
              <a:t>entry_date</a:t>
            </a:r>
            <a:r>
              <a:rPr lang="en-US" sz="1600" dirty="0">
                <a:latin typeface="Miriam Fixed" panose="020B0509050101010101" pitchFamily="49" charset="-79"/>
                <a:cs typeface="Miriam Fixed" panose="020B0509050101010101" pitchFamily="49" charset="-79"/>
              </a:rPr>
              <a:t>   </a:t>
            </a:r>
            <a:r>
              <a:rPr lang="en-US" sz="1600" dirty="0" err="1">
                <a:latin typeface="Miriam Fixed" panose="020B0509050101010101" pitchFamily="49" charset="-79"/>
                <a:cs typeface="Miriam Fixed" panose="020B0509050101010101" pitchFamily="49" charset="-79"/>
              </a:rPr>
              <a:t>exit_date</a:t>
            </a:r>
            <a:endParaRPr lang="en-US" sz="1600" dirty="0">
              <a:latin typeface="Miriam Fixed" panose="020B0509050101010101" pitchFamily="49" charset="-79"/>
              <a:cs typeface="Miriam Fixed" panose="020B0509050101010101" pitchFamily="49" charset="-79"/>
            </a:endParaRPr>
          </a:p>
          <a:p>
            <a:r>
              <a:rPr lang="en-US" sz="1600" dirty="0">
                <a:latin typeface="Miriam Fixed" panose="020B0509050101010101" pitchFamily="49" charset="-79"/>
                <a:cs typeface="Miriam Fixed" panose="020B0509050101010101" pitchFamily="49" charset="-79"/>
              </a:rPr>
              <a:t>       &lt;</a:t>
            </a:r>
            <a:r>
              <a:rPr lang="en-US" sz="1600" dirty="0" err="1">
                <a:latin typeface="Miriam Fixed" panose="020B0509050101010101" pitchFamily="49" charset="-79"/>
                <a:cs typeface="Miriam Fixed" panose="020B0509050101010101" pitchFamily="49" charset="-79"/>
              </a:rPr>
              <a:t>dbl</a:t>
            </a:r>
            <a:r>
              <a:rPr lang="en-US" sz="1600" dirty="0">
                <a:latin typeface="Miriam Fixed" panose="020B0509050101010101" pitchFamily="49" charset="-79"/>
                <a:cs typeface="Miriam Fixed" panose="020B0509050101010101" pitchFamily="49" charset="-79"/>
              </a:rPr>
              <a:t>&gt;      &lt;</a:t>
            </a:r>
            <a:r>
              <a:rPr lang="en-US" sz="1600" dirty="0" err="1">
                <a:latin typeface="Miriam Fixed" panose="020B0509050101010101" pitchFamily="49" charset="-79"/>
                <a:cs typeface="Miriam Fixed" panose="020B0509050101010101" pitchFamily="49" charset="-79"/>
              </a:rPr>
              <a:t>int</a:t>
            </a:r>
            <a:r>
              <a:rPr lang="en-US" sz="1600" dirty="0">
                <a:latin typeface="Miriam Fixed" panose="020B0509050101010101" pitchFamily="49" charset="-79"/>
                <a:cs typeface="Miriam Fixed" panose="020B0509050101010101" pitchFamily="49" charset="-79"/>
              </a:rPr>
              <a:t>&gt; &lt;</a:t>
            </a:r>
            <a:r>
              <a:rPr lang="en-US" sz="1600" dirty="0" err="1">
                <a:latin typeface="Miriam Fixed" panose="020B0509050101010101" pitchFamily="49" charset="-79"/>
                <a:cs typeface="Miriam Fixed" panose="020B0509050101010101" pitchFamily="49" charset="-79"/>
              </a:rPr>
              <a:t>dbl</a:t>
            </a:r>
            <a:r>
              <a:rPr lang="en-US" sz="1600" dirty="0">
                <a:latin typeface="Miriam Fixed" panose="020B0509050101010101" pitchFamily="49" charset="-79"/>
                <a:cs typeface="Miriam Fixed" panose="020B0509050101010101" pitchFamily="49" charset="-79"/>
              </a:rPr>
              <a:t>&gt;           &lt;</a:t>
            </a:r>
            <a:r>
              <a:rPr lang="en-US" sz="1600" dirty="0" err="1">
                <a:latin typeface="Miriam Fixed" panose="020B0509050101010101" pitchFamily="49" charset="-79"/>
                <a:cs typeface="Miriam Fixed" panose="020B0509050101010101" pitchFamily="49" charset="-79"/>
              </a:rPr>
              <a:t>dbl</a:t>
            </a:r>
            <a:r>
              <a:rPr lang="en-US" sz="1600" dirty="0">
                <a:latin typeface="Miriam Fixed" panose="020B0509050101010101" pitchFamily="49" charset="-79"/>
                <a:cs typeface="Miriam Fixed" panose="020B0509050101010101" pitchFamily="49" charset="-79"/>
              </a:rPr>
              <a:t>&gt;       &lt;date&gt;     &lt;date&gt;</a:t>
            </a:r>
          </a:p>
          <a:p>
            <a:r>
              <a:rPr lang="en-US" sz="1600" dirty="0">
                <a:latin typeface="Miriam Fixed" panose="020B0509050101010101" pitchFamily="49" charset="-79"/>
                <a:cs typeface="Miriam Fixed" panose="020B0509050101010101" pitchFamily="49" charset="-79"/>
              </a:rPr>
              <a:t>1    7851976          2     5               1 2017-11-12  2017-12-12</a:t>
            </a:r>
          </a:p>
          <a:p>
            <a:r>
              <a:rPr lang="en-US" sz="1600" dirty="0">
                <a:latin typeface="Miriam Fixed" panose="020B0509050101010101" pitchFamily="49" charset="-79"/>
                <a:cs typeface="Miriam Fixed" panose="020B0509050101010101" pitchFamily="49" charset="-79"/>
              </a:rPr>
              <a:t>2    7851976          2     6               1 2017-11-12  2017-12-12</a:t>
            </a:r>
          </a:p>
        </p:txBody>
      </p:sp>
      <p:sp>
        <p:nvSpPr>
          <p:cNvPr id="8" name="join function"/>
          <p:cNvSpPr/>
          <p:nvPr/>
        </p:nvSpPr>
        <p:spPr>
          <a:xfrm>
            <a:off x="304800" y="1560824"/>
            <a:ext cx="2133600" cy="1923878"/>
          </a:xfrm>
          <a:custGeom>
            <a:avLst/>
            <a:gdLst/>
            <a:ahLst/>
            <a:cxnLst>
              <a:cxn ang="0">
                <a:pos x="wd2" y="hd2"/>
              </a:cxn>
              <a:cxn ang="5400000">
                <a:pos x="wd2" y="hd2"/>
              </a:cxn>
              <a:cxn ang="10800000">
                <a:pos x="wd2" y="hd2"/>
              </a:cxn>
              <a:cxn ang="16200000">
                <a:pos x="wd2" y="hd2"/>
              </a:cxn>
            </a:cxnLst>
            <a:rect l="0" t="0" r="r" b="b"/>
            <a:pathLst>
              <a:path w="21600" h="21600" extrusionOk="0">
                <a:moveTo>
                  <a:pt x="4557" y="0"/>
                </a:moveTo>
                <a:lnTo>
                  <a:pt x="4070" y="5039"/>
                </a:lnTo>
                <a:lnTo>
                  <a:pt x="1659" y="5039"/>
                </a:lnTo>
                <a:cubicBezTo>
                  <a:pt x="743" y="5039"/>
                  <a:pt x="0" y="6048"/>
                  <a:pt x="0" y="7293"/>
                </a:cubicBezTo>
                <a:lnTo>
                  <a:pt x="0" y="19346"/>
                </a:lnTo>
                <a:cubicBezTo>
                  <a:pt x="0" y="20591"/>
                  <a:pt x="743" y="21600"/>
                  <a:pt x="1659" y="21600"/>
                </a:cubicBezTo>
                <a:lnTo>
                  <a:pt x="19941" y="21600"/>
                </a:lnTo>
                <a:cubicBezTo>
                  <a:pt x="20857" y="21600"/>
                  <a:pt x="21600" y="20591"/>
                  <a:pt x="21600" y="19346"/>
                </a:cubicBezTo>
                <a:lnTo>
                  <a:pt x="21600" y="7293"/>
                </a:lnTo>
                <a:cubicBezTo>
                  <a:pt x="21600" y="6048"/>
                  <a:pt x="20857" y="5039"/>
                  <a:pt x="19941" y="5039"/>
                </a:cubicBezTo>
                <a:lnTo>
                  <a:pt x="5045" y="5039"/>
                </a:lnTo>
                <a:lnTo>
                  <a:pt x="4557"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9" name="names of columns to join on"/>
          <p:cNvSpPr/>
          <p:nvPr/>
        </p:nvSpPr>
        <p:spPr>
          <a:xfrm>
            <a:off x="4100945" y="1560824"/>
            <a:ext cx="2784764" cy="192387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4886" y="6351"/>
                </a:lnTo>
                <a:cubicBezTo>
                  <a:pt x="4855" y="6548"/>
                  <a:pt x="4833" y="6751"/>
                  <a:pt x="4833" y="6965"/>
                </a:cubicBezTo>
                <a:lnTo>
                  <a:pt x="4833" y="19294"/>
                </a:lnTo>
                <a:cubicBezTo>
                  <a:pt x="4833" y="20567"/>
                  <a:pt x="5423" y="21600"/>
                  <a:pt x="6150" y="21600"/>
                </a:cubicBezTo>
                <a:lnTo>
                  <a:pt x="20283" y="21600"/>
                </a:lnTo>
                <a:cubicBezTo>
                  <a:pt x="21010" y="21600"/>
                  <a:pt x="21600" y="20567"/>
                  <a:pt x="21600" y="19294"/>
                </a:cubicBezTo>
                <a:lnTo>
                  <a:pt x="21600" y="6965"/>
                </a:lnTo>
                <a:cubicBezTo>
                  <a:pt x="21600" y="5691"/>
                  <a:pt x="21010" y="4659"/>
                  <a:pt x="20283" y="4659"/>
                </a:cubicBezTo>
                <a:lnTo>
                  <a:pt x="6150" y="4659"/>
                </a:lnTo>
                <a:cubicBezTo>
                  <a:pt x="5829" y="4659"/>
                  <a:pt x="5539" y="4867"/>
                  <a:pt x="5311" y="5201"/>
                </a:cubicBezTo>
                <a:lnTo>
                  <a:pt x="0"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endParaRPr dirty="0"/>
          </a:p>
        </p:txBody>
      </p:sp>
      <p:sp>
        <p:nvSpPr>
          <p:cNvPr id="10" name="TextBox 9"/>
          <p:cNvSpPr txBox="1"/>
          <p:nvPr/>
        </p:nvSpPr>
        <p:spPr>
          <a:xfrm>
            <a:off x="360220" y="2119794"/>
            <a:ext cx="1953491" cy="1200329"/>
          </a:xfrm>
          <a:prstGeom prst="rect">
            <a:avLst/>
          </a:prstGeom>
          <a:noFill/>
        </p:spPr>
        <p:txBody>
          <a:bodyPr wrap="square" rtlCol="0">
            <a:spAutoFit/>
          </a:bodyPr>
          <a:lstStyle/>
          <a:p>
            <a:pPr algn="ctr"/>
            <a:r>
              <a:rPr lang="en-US" sz="2400" dirty="0">
                <a:solidFill>
                  <a:schemeClr val="bg1"/>
                </a:solidFill>
              </a:rPr>
              <a:t>Data frame with duplicates</a:t>
            </a:r>
          </a:p>
        </p:txBody>
      </p:sp>
      <p:sp>
        <p:nvSpPr>
          <p:cNvPr id="11" name="TextBox 10"/>
          <p:cNvSpPr txBox="1"/>
          <p:nvPr/>
        </p:nvSpPr>
        <p:spPr>
          <a:xfrm>
            <a:off x="4821388" y="1942752"/>
            <a:ext cx="1953491" cy="1569660"/>
          </a:xfrm>
          <a:prstGeom prst="rect">
            <a:avLst/>
          </a:prstGeom>
          <a:noFill/>
        </p:spPr>
        <p:txBody>
          <a:bodyPr wrap="square" rtlCol="0">
            <a:spAutoFit/>
          </a:bodyPr>
          <a:lstStyle/>
          <a:p>
            <a:pPr algn="ctr"/>
            <a:r>
              <a:rPr lang="en-US" sz="2400" dirty="0">
                <a:solidFill>
                  <a:schemeClr val="bg1"/>
                </a:solidFill>
              </a:rPr>
              <a:t>Names of columns to check for duplicates</a:t>
            </a:r>
          </a:p>
        </p:txBody>
      </p:sp>
    </p:spTree>
    <p:extLst>
      <p:ext uri="{BB962C8B-B14F-4D97-AF65-F5344CB8AC3E}">
        <p14:creationId xmlns:p14="http://schemas.microsoft.com/office/powerpoint/2010/main" val="192513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10840" y="177653"/>
            <a:ext cx="8504238" cy="487362"/>
          </a:xfrm>
        </p:spPr>
        <p:txBody>
          <a:bodyPr/>
          <a:lstStyle/>
          <a:p>
            <a:r>
              <a:rPr lang="en-US" sz="3200" dirty="0"/>
              <a:t>Practice – what does </a:t>
            </a:r>
            <a:r>
              <a:rPr lang="en-US" sz="3200" dirty="0" err="1"/>
              <a:t>get_dupes</a:t>
            </a:r>
            <a:r>
              <a:rPr lang="en-US" sz="3200" dirty="0"/>
              <a:t> do?	</a:t>
            </a:r>
          </a:p>
        </p:txBody>
      </p:sp>
      <p:grpSp>
        <p:nvGrpSpPr>
          <p:cNvPr id="17" name="Group 16"/>
          <p:cNvGrpSpPr/>
          <p:nvPr/>
        </p:nvGrpSpPr>
        <p:grpSpPr>
          <a:xfrm>
            <a:off x="997531" y="1615437"/>
            <a:ext cx="7148939" cy="3433157"/>
            <a:chOff x="893596" y="1246908"/>
            <a:chExt cx="7148939" cy="3433157"/>
          </a:xfrm>
        </p:grpSpPr>
        <p:sp>
          <p:nvSpPr>
            <p:cNvPr id="8" name="Rounded Rectangle 7"/>
            <p:cNvSpPr/>
            <p:nvPr/>
          </p:nvSpPr>
          <p:spPr>
            <a:xfrm>
              <a:off x="3622936" y="3491345"/>
              <a:ext cx="1828800" cy="1188720"/>
            </a:xfrm>
            <a:prstGeom prst="roundRect">
              <a:avLst/>
            </a:prstGeom>
            <a:solidFill>
              <a:srgbClr val="92D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a:solidFill>
                    <a:schemeClr val="bg1"/>
                  </a:solidFill>
                </a:rPr>
                <a:t>group_by</a:t>
              </a:r>
              <a:endParaRPr lang="en-US" dirty="0">
                <a:solidFill>
                  <a:schemeClr val="bg1"/>
                </a:solidFill>
              </a:endParaRPr>
            </a:p>
          </p:txBody>
        </p:sp>
        <p:sp>
          <p:nvSpPr>
            <p:cNvPr id="9" name="Rounded Rectangle 8"/>
            <p:cNvSpPr/>
            <p:nvPr/>
          </p:nvSpPr>
          <p:spPr>
            <a:xfrm>
              <a:off x="893596" y="3491345"/>
              <a:ext cx="1828800" cy="1188720"/>
            </a:xfrm>
            <a:prstGeom prst="round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mutate</a:t>
              </a:r>
              <a:endParaRPr lang="en-US" dirty="0">
                <a:solidFill>
                  <a:schemeClr val="bg1"/>
                </a:solidFill>
              </a:endParaRPr>
            </a:p>
          </p:txBody>
        </p:sp>
        <p:sp>
          <p:nvSpPr>
            <p:cNvPr id="10" name="Rounded Rectangle 9"/>
            <p:cNvSpPr/>
            <p:nvPr/>
          </p:nvSpPr>
          <p:spPr>
            <a:xfrm>
              <a:off x="6213735" y="1246908"/>
              <a:ext cx="1828800" cy="1188720"/>
            </a:xfrm>
            <a:prstGeom prst="roundRect">
              <a:avLst/>
            </a:prstGeom>
            <a:solidFill>
              <a:srgbClr val="7030A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filter</a:t>
              </a:r>
              <a:endParaRPr lang="en-US" dirty="0">
                <a:solidFill>
                  <a:schemeClr val="bg1"/>
                </a:solidFill>
              </a:endParaRPr>
            </a:p>
          </p:txBody>
        </p:sp>
        <p:sp>
          <p:nvSpPr>
            <p:cNvPr id="11" name="Rounded Rectangle 10"/>
            <p:cNvSpPr/>
            <p:nvPr/>
          </p:nvSpPr>
          <p:spPr>
            <a:xfrm>
              <a:off x="893596" y="1246908"/>
              <a:ext cx="1828800" cy="1188720"/>
            </a:xfrm>
            <a:prstGeom prst="round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select</a:t>
              </a:r>
              <a:endParaRPr lang="en-US" dirty="0">
                <a:solidFill>
                  <a:schemeClr val="bg1"/>
                </a:solidFill>
              </a:endParaRPr>
            </a:p>
          </p:txBody>
        </p:sp>
        <p:sp>
          <p:nvSpPr>
            <p:cNvPr id="15" name="Rounded Rectangle 14"/>
            <p:cNvSpPr/>
            <p:nvPr/>
          </p:nvSpPr>
          <p:spPr>
            <a:xfrm>
              <a:off x="3622936" y="1246908"/>
              <a:ext cx="1828800" cy="1188720"/>
            </a:xfrm>
            <a:prstGeom prst="roundRect">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arrange</a:t>
              </a:r>
              <a:endParaRPr lang="en-US" dirty="0">
                <a:solidFill>
                  <a:schemeClr val="bg1"/>
                </a:solidFill>
              </a:endParaRPr>
            </a:p>
          </p:txBody>
        </p:sp>
        <p:sp>
          <p:nvSpPr>
            <p:cNvPr id="16" name="Rounded Rectangle 15"/>
            <p:cNvSpPr/>
            <p:nvPr/>
          </p:nvSpPr>
          <p:spPr>
            <a:xfrm>
              <a:off x="6213735" y="3491345"/>
              <a:ext cx="1828800" cy="1188720"/>
            </a:xfrm>
            <a:prstGeom prst="roundRect">
              <a:avLst/>
            </a:prstGeom>
            <a:solidFill>
              <a:srgbClr val="C71F83"/>
            </a:solidFill>
            <a:ln w="12700">
              <a:solidFill>
                <a:srgbClr val="C71F8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summarize</a:t>
              </a:r>
              <a:endParaRPr lang="en-US" dirty="0">
                <a:solidFill>
                  <a:schemeClr val="bg1"/>
                </a:solidFill>
              </a:endParaRPr>
            </a:p>
          </p:txBody>
        </p:sp>
      </p:grpSp>
    </p:spTree>
    <p:extLst>
      <p:ext uri="{BB962C8B-B14F-4D97-AF65-F5344CB8AC3E}">
        <p14:creationId xmlns:p14="http://schemas.microsoft.com/office/powerpoint/2010/main" val="239512560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Answer</a:t>
            </a:r>
          </a:p>
        </p:txBody>
      </p:sp>
      <p:sp>
        <p:nvSpPr>
          <p:cNvPr id="3" name="Content Placeholder 2"/>
          <p:cNvSpPr>
            <a:spLocks noGrp="1"/>
          </p:cNvSpPr>
          <p:nvPr>
            <p:ph idx="1"/>
          </p:nvPr>
        </p:nvSpPr>
        <p:spPr>
          <a:xfrm>
            <a:off x="512618" y="1004455"/>
            <a:ext cx="8118764" cy="2223655"/>
          </a:xfrm>
          <a:solidFill>
            <a:schemeClr val="bg2">
              <a:lumMod val="95000"/>
            </a:schemeClr>
          </a:solidFill>
          <a:ln>
            <a:solidFill>
              <a:schemeClr val="tx1"/>
            </a:solidFill>
          </a:ln>
        </p:spPr>
        <p:txBody>
          <a:bodyPr/>
          <a:lstStyle/>
          <a:p>
            <a:pPr marL="0" indent="0">
              <a:buNone/>
            </a:pPr>
            <a:r>
              <a:rPr lang="en-US" dirty="0">
                <a:latin typeface="Miriam Fixed" panose="020B0509050101010101" pitchFamily="49" charset="-79"/>
                <a:cs typeface="Miriam Fixed" panose="020B0509050101010101" pitchFamily="49" charset="-79"/>
              </a:rPr>
              <a:t>students %&gt;%</a:t>
            </a:r>
          </a:p>
          <a:p>
            <a:pPr marL="0" indent="0">
              <a:buNone/>
            </a:pPr>
            <a:r>
              <a:rPr lang="en-US" dirty="0">
                <a:latin typeface="Miriam Fixed" panose="020B0509050101010101" pitchFamily="49" charset="-79"/>
                <a:cs typeface="Miriam Fixed" panose="020B0509050101010101" pitchFamily="49" charset="-79"/>
              </a:rPr>
              <a:t>    </a:t>
            </a:r>
            <a:r>
              <a:rPr lang="en-US" b="1" dirty="0" err="1">
                <a:solidFill>
                  <a:srgbClr val="00B050"/>
                </a:solidFill>
                <a:latin typeface="Miriam Fixed" panose="020B0509050101010101" pitchFamily="49" charset="-79"/>
                <a:cs typeface="Miriam Fixed" panose="020B0509050101010101" pitchFamily="49" charset="-79"/>
              </a:rPr>
              <a:t>group_by</a:t>
            </a:r>
            <a:r>
              <a:rPr lang="en-US" dirty="0">
                <a:latin typeface="Miriam Fixed" panose="020B0509050101010101" pitchFamily="49" charset="-79"/>
                <a:cs typeface="Miriam Fixed" panose="020B0509050101010101" pitchFamily="49" charset="-79"/>
              </a:rPr>
              <a:t>(</a:t>
            </a:r>
            <a:r>
              <a:rPr lang="en-US" dirty="0" err="1">
                <a:latin typeface="Miriam Fixed" panose="020B0509050101010101" pitchFamily="49" charset="-79"/>
                <a:cs typeface="Miriam Fixed" panose="020B0509050101010101" pitchFamily="49" charset="-79"/>
              </a:rPr>
              <a:t>student_id</a:t>
            </a:r>
            <a:r>
              <a:rPr lang="en-US" dirty="0">
                <a:latin typeface="Miriam Fixed" panose="020B0509050101010101" pitchFamily="49" charset="-79"/>
                <a:cs typeface="Miriam Fixed" panose="020B0509050101010101" pitchFamily="49" charset="-79"/>
              </a:rPr>
              <a:t>) %&gt;%</a:t>
            </a:r>
          </a:p>
          <a:p>
            <a:pPr marL="0" indent="0">
              <a:buNone/>
            </a:pPr>
            <a:r>
              <a:rPr lang="en-US" dirty="0">
                <a:latin typeface="Miriam Fixed" panose="020B0509050101010101" pitchFamily="49" charset="-79"/>
                <a:cs typeface="Miriam Fixed" panose="020B0509050101010101" pitchFamily="49" charset="-79"/>
              </a:rPr>
              <a:t>    </a:t>
            </a:r>
            <a:r>
              <a:rPr lang="en-US" b="1" dirty="0">
                <a:solidFill>
                  <a:srgbClr val="0070C0"/>
                </a:solidFill>
                <a:latin typeface="Miriam Fixed" panose="020B0509050101010101" pitchFamily="49" charset="-79"/>
                <a:cs typeface="Miriam Fixed" panose="020B0509050101010101" pitchFamily="49" charset="-79"/>
              </a:rPr>
              <a:t>mutate</a:t>
            </a:r>
            <a:r>
              <a:rPr lang="en-US" dirty="0">
                <a:latin typeface="Miriam Fixed" panose="020B0509050101010101" pitchFamily="49" charset="-79"/>
                <a:cs typeface="Miriam Fixed" panose="020B0509050101010101" pitchFamily="49" charset="-79"/>
              </a:rPr>
              <a:t>(</a:t>
            </a:r>
            <a:r>
              <a:rPr lang="en-US" dirty="0" err="1">
                <a:latin typeface="Miriam Fixed" panose="020B0509050101010101" pitchFamily="49" charset="-79"/>
                <a:cs typeface="Miriam Fixed" panose="020B0509050101010101" pitchFamily="49" charset="-79"/>
              </a:rPr>
              <a:t>dupe_count</a:t>
            </a:r>
            <a:r>
              <a:rPr lang="en-US" dirty="0">
                <a:latin typeface="Miriam Fixed" panose="020B0509050101010101" pitchFamily="49" charset="-79"/>
                <a:cs typeface="Miriam Fixed" panose="020B0509050101010101" pitchFamily="49" charset="-79"/>
              </a:rPr>
              <a:t> = n() ) %&gt;%</a:t>
            </a:r>
          </a:p>
          <a:p>
            <a:pPr marL="0" indent="0">
              <a:buNone/>
            </a:pPr>
            <a:r>
              <a:rPr lang="en-US" b="1" dirty="0">
                <a:solidFill>
                  <a:srgbClr val="00B050"/>
                </a:solidFill>
                <a:latin typeface="Miriam Fixed" panose="020B0509050101010101" pitchFamily="49" charset="-79"/>
                <a:cs typeface="Miriam Fixed" panose="020B0509050101010101" pitchFamily="49" charset="-79"/>
              </a:rPr>
              <a:t>    </a:t>
            </a:r>
            <a:r>
              <a:rPr lang="en-US" b="1" dirty="0">
                <a:solidFill>
                  <a:srgbClr val="7030A0"/>
                </a:solidFill>
                <a:latin typeface="Miriam Fixed" panose="020B0509050101010101" pitchFamily="49" charset="-79"/>
                <a:cs typeface="Miriam Fixed" panose="020B0509050101010101" pitchFamily="49" charset="-79"/>
              </a:rPr>
              <a:t>filter</a:t>
            </a:r>
            <a:r>
              <a:rPr lang="en-US" dirty="0">
                <a:solidFill>
                  <a:schemeClr val="tx1"/>
                </a:solidFill>
                <a:latin typeface="Miriam Fixed" panose="020B0509050101010101" pitchFamily="49" charset="-79"/>
                <a:cs typeface="Miriam Fixed" panose="020B0509050101010101" pitchFamily="49" charset="-79"/>
              </a:rPr>
              <a:t>(</a:t>
            </a:r>
            <a:r>
              <a:rPr lang="en-US" dirty="0" err="1">
                <a:solidFill>
                  <a:schemeClr val="tx1"/>
                </a:solidFill>
                <a:latin typeface="Miriam Fixed" panose="020B0509050101010101" pitchFamily="49" charset="-79"/>
                <a:cs typeface="Miriam Fixed" panose="020B0509050101010101" pitchFamily="49" charset="-79"/>
              </a:rPr>
              <a:t>dupe_count</a:t>
            </a:r>
            <a:r>
              <a:rPr lang="en-US" dirty="0">
                <a:solidFill>
                  <a:schemeClr val="tx1"/>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1) %&gt;%</a:t>
            </a:r>
          </a:p>
          <a:p>
            <a:pPr marL="0" indent="0">
              <a:buNone/>
            </a:pPr>
            <a:r>
              <a:rPr lang="en-US" b="1" dirty="0">
                <a:solidFill>
                  <a:srgbClr val="FFC000"/>
                </a:solidFill>
                <a:latin typeface="Miriam Fixed" panose="020B0509050101010101" pitchFamily="49" charset="-79"/>
                <a:cs typeface="Miriam Fixed" panose="020B0509050101010101" pitchFamily="49" charset="-79"/>
              </a:rPr>
              <a:t>    select</a:t>
            </a:r>
            <a:r>
              <a:rPr lang="en-US" dirty="0">
                <a:latin typeface="Miriam Fixed" panose="020B0509050101010101" pitchFamily="49" charset="-79"/>
                <a:cs typeface="Miriam Fixed" panose="020B0509050101010101" pitchFamily="49" charset="-79"/>
              </a:rPr>
              <a:t>(</a:t>
            </a:r>
            <a:r>
              <a:rPr lang="en-US" dirty="0" err="1">
                <a:latin typeface="Miriam Fixed" panose="020B0509050101010101" pitchFamily="49" charset="-79"/>
                <a:cs typeface="Miriam Fixed" panose="020B0509050101010101" pitchFamily="49" charset="-79"/>
              </a:rPr>
              <a:t>student_id</a:t>
            </a:r>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dupe_count</a:t>
            </a:r>
            <a:r>
              <a:rPr lang="en-US" dirty="0">
                <a:latin typeface="Miriam Fixed" panose="020B0509050101010101" pitchFamily="49" charset="-79"/>
                <a:cs typeface="Miriam Fixed" panose="020B0509050101010101" pitchFamily="49" charset="-79"/>
              </a:rPr>
              <a:t>, everything() ) </a:t>
            </a:r>
          </a:p>
        </p:txBody>
      </p:sp>
      <p:sp>
        <p:nvSpPr>
          <p:cNvPr id="9" name="Rounded Rectangle 8"/>
          <p:cNvSpPr/>
          <p:nvPr/>
        </p:nvSpPr>
        <p:spPr>
          <a:xfrm>
            <a:off x="138533" y="3865417"/>
            <a:ext cx="1828800" cy="1188720"/>
          </a:xfrm>
          <a:prstGeom prst="roundRect">
            <a:avLst/>
          </a:prstGeom>
          <a:solidFill>
            <a:srgbClr val="92D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a:solidFill>
                  <a:schemeClr val="bg1"/>
                </a:solidFill>
              </a:rPr>
              <a:t>group_by</a:t>
            </a:r>
            <a:r>
              <a:rPr lang="en-US" dirty="0">
                <a:solidFill>
                  <a:schemeClr val="bg1"/>
                </a:solidFill>
              </a:rPr>
              <a:t> columns to check for duplicates </a:t>
            </a:r>
          </a:p>
        </p:txBody>
      </p:sp>
      <p:sp>
        <p:nvSpPr>
          <p:cNvPr id="10" name="Rounded Rectangle 9"/>
          <p:cNvSpPr/>
          <p:nvPr/>
        </p:nvSpPr>
        <p:spPr>
          <a:xfrm>
            <a:off x="2507656" y="3865417"/>
            <a:ext cx="1828800" cy="1188720"/>
          </a:xfrm>
          <a:prstGeom prst="roundRect">
            <a:avLst/>
          </a:prstGeom>
          <a:solidFill>
            <a:srgbClr val="0070C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mutate</a:t>
            </a:r>
            <a:endParaRPr lang="en-US" dirty="0">
              <a:solidFill>
                <a:schemeClr val="bg1"/>
              </a:solidFill>
            </a:endParaRPr>
          </a:p>
          <a:p>
            <a:pPr algn="ctr"/>
            <a:r>
              <a:rPr lang="en-US" dirty="0">
                <a:solidFill>
                  <a:schemeClr val="bg1"/>
                </a:solidFill>
              </a:rPr>
              <a:t> Count the # of rows in each “group”</a:t>
            </a:r>
          </a:p>
        </p:txBody>
      </p:sp>
      <p:sp>
        <p:nvSpPr>
          <p:cNvPr id="11" name="Rounded Rectangle 10"/>
          <p:cNvSpPr/>
          <p:nvPr/>
        </p:nvSpPr>
        <p:spPr>
          <a:xfrm>
            <a:off x="4862928" y="3865417"/>
            <a:ext cx="1828800" cy="1188720"/>
          </a:xfrm>
          <a:prstGeom prst="roundRect">
            <a:avLst/>
          </a:prstGeom>
          <a:solidFill>
            <a:srgbClr val="7030A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filter</a:t>
            </a:r>
            <a:endParaRPr lang="en-US" dirty="0">
              <a:solidFill>
                <a:schemeClr val="bg1"/>
              </a:solidFill>
            </a:endParaRPr>
          </a:p>
          <a:p>
            <a:pPr algn="ctr"/>
            <a:r>
              <a:rPr lang="en-US" dirty="0">
                <a:solidFill>
                  <a:schemeClr val="bg1"/>
                </a:solidFill>
              </a:rPr>
              <a:t>Keep only rows that have duplicates</a:t>
            </a:r>
          </a:p>
        </p:txBody>
      </p:sp>
      <p:sp>
        <p:nvSpPr>
          <p:cNvPr id="12" name="Rounded Rectangle 11"/>
          <p:cNvSpPr/>
          <p:nvPr/>
        </p:nvSpPr>
        <p:spPr>
          <a:xfrm>
            <a:off x="7162773" y="3865417"/>
            <a:ext cx="1828800" cy="1188720"/>
          </a:xfrm>
          <a:prstGeom prst="roundRect">
            <a:avLst/>
          </a:prstGeom>
          <a:solidFill>
            <a:srgbClr val="FFC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select</a:t>
            </a:r>
            <a:endParaRPr lang="en-US" dirty="0">
              <a:solidFill>
                <a:schemeClr val="bg1"/>
              </a:solidFill>
            </a:endParaRPr>
          </a:p>
          <a:p>
            <a:pPr algn="ctr"/>
            <a:r>
              <a:rPr lang="en-US" dirty="0">
                <a:solidFill>
                  <a:schemeClr val="bg1"/>
                </a:solidFill>
              </a:rPr>
              <a:t>Reorder the columns</a:t>
            </a:r>
          </a:p>
        </p:txBody>
      </p:sp>
      <p:sp>
        <p:nvSpPr>
          <p:cNvPr id="13" name="Right Arrow 12"/>
          <p:cNvSpPr/>
          <p:nvPr/>
        </p:nvSpPr>
        <p:spPr>
          <a:xfrm>
            <a:off x="2119745" y="4314304"/>
            <a:ext cx="207819" cy="290946"/>
          </a:xfrm>
          <a:prstGeom prst="rightArrow">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14" name="Right Arrow 13"/>
          <p:cNvSpPr/>
          <p:nvPr/>
        </p:nvSpPr>
        <p:spPr>
          <a:xfrm>
            <a:off x="4488873" y="4314304"/>
            <a:ext cx="207819" cy="290946"/>
          </a:xfrm>
          <a:prstGeom prst="rightArrow">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
        <p:nvSpPr>
          <p:cNvPr id="15" name="Right Arrow 14"/>
          <p:cNvSpPr/>
          <p:nvPr/>
        </p:nvSpPr>
        <p:spPr>
          <a:xfrm>
            <a:off x="6844145" y="4314304"/>
            <a:ext cx="207819" cy="290946"/>
          </a:xfrm>
          <a:prstGeom prst="rightArrow">
            <a:avLst/>
          </a:prstGeom>
          <a:solidFill>
            <a:schemeClr val="tx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solidFill>
                  <a:sysClr val="windowText" lastClr="000000"/>
                </a:solidFill>
              </a:ln>
              <a:solidFill>
                <a:sysClr val="windowText" lastClr="000000"/>
              </a:solidFill>
            </a:endParaRPr>
          </a:p>
        </p:txBody>
      </p:sp>
    </p:spTree>
    <p:extLst>
      <p:ext uri="{BB962C8B-B14F-4D97-AF65-F5344CB8AC3E}">
        <p14:creationId xmlns:p14="http://schemas.microsoft.com/office/powerpoint/2010/main" val="2339383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animBg="1"/>
      <p:bldP spid="14"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04799" y="1028343"/>
            <a:ext cx="8603673" cy="369332"/>
          </a:xfrm>
          <a:prstGeom prst="rect">
            <a:avLst/>
          </a:prstGeom>
        </p:spPr>
        <p:txBody>
          <a:bodyPr wrap="square">
            <a:spAutoFit/>
          </a:bodyPr>
          <a:lstStyle/>
          <a:p>
            <a:r>
              <a:rPr lang="en-US" dirty="0"/>
              <a:t>Version 1. Correct the dupes individually with </a:t>
            </a:r>
            <a:r>
              <a:rPr lang="en-US" dirty="0" err="1">
                <a:latin typeface="Miriam Fixed" panose="020B0509050101010101" pitchFamily="49" charset="-79"/>
                <a:cs typeface="Miriam Fixed" panose="020B0509050101010101" pitchFamily="49" charset="-79"/>
              </a:rPr>
              <a:t>if_else</a:t>
            </a:r>
            <a:r>
              <a:rPr lang="en-US" dirty="0">
                <a:latin typeface="Miriam Fixed" panose="020B0509050101010101" pitchFamily="49" charset="-79"/>
                <a:cs typeface="Miriam Fixed" panose="020B0509050101010101" pitchFamily="49" charset="-79"/>
              </a:rPr>
              <a:t> </a:t>
            </a:r>
            <a:r>
              <a:rPr lang="en-US" dirty="0"/>
              <a:t>or </a:t>
            </a:r>
            <a:r>
              <a:rPr lang="en-US" dirty="0" err="1">
                <a:latin typeface="Miriam Fixed" panose="020B0509050101010101" pitchFamily="49" charset="-79"/>
                <a:cs typeface="Miriam Fixed" panose="020B0509050101010101" pitchFamily="49" charset="-79"/>
              </a:rPr>
              <a:t>case_when</a:t>
            </a:r>
            <a:endParaRPr lang="en-US" dirty="0">
              <a:latin typeface="Miriam Fixed" panose="020B0509050101010101" pitchFamily="49" charset="-79"/>
              <a:cs typeface="Miriam Fixed" panose="020B0509050101010101" pitchFamily="49" charset="-79"/>
            </a:endParaRPr>
          </a:p>
        </p:txBody>
      </p:sp>
      <p:sp>
        <p:nvSpPr>
          <p:cNvPr id="8" name="Title 7"/>
          <p:cNvSpPr>
            <a:spLocks noGrp="1"/>
          </p:cNvSpPr>
          <p:nvPr>
            <p:ph type="title"/>
          </p:nvPr>
        </p:nvSpPr>
        <p:spPr>
          <a:xfrm>
            <a:off x="304800" y="261147"/>
            <a:ext cx="8503920" cy="487362"/>
          </a:xfrm>
        </p:spPr>
        <p:txBody>
          <a:bodyPr/>
          <a:lstStyle/>
          <a:p>
            <a:r>
              <a:rPr lang="en-US" sz="3200" dirty="0"/>
              <a:t>Correcting Duplicates</a:t>
            </a:r>
          </a:p>
        </p:txBody>
      </p:sp>
      <p:sp>
        <p:nvSpPr>
          <p:cNvPr id="10" name="Rectangle 9"/>
          <p:cNvSpPr/>
          <p:nvPr/>
        </p:nvSpPr>
        <p:spPr>
          <a:xfrm>
            <a:off x="304799" y="1527107"/>
            <a:ext cx="8603673" cy="923330"/>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%&gt;% </a:t>
            </a:r>
          </a:p>
          <a:p>
            <a:r>
              <a:rPr lang="en-US" dirty="0">
                <a:latin typeface="Miriam Fixed" panose="020B0509050101010101" pitchFamily="49" charset="-79"/>
                <a:cs typeface="Miriam Fixed" panose="020B0509050101010101" pitchFamily="49" charset="-79"/>
              </a:rPr>
              <a:t> mutate(grade = </a:t>
            </a:r>
            <a:r>
              <a:rPr lang="en-US" dirty="0" err="1">
                <a:latin typeface="Miriam Fixed" panose="020B0509050101010101" pitchFamily="49" charset="-79"/>
                <a:cs typeface="Miriam Fixed" panose="020B0509050101010101" pitchFamily="49" charset="-79"/>
              </a:rPr>
              <a:t>if_else</a:t>
            </a:r>
            <a:r>
              <a:rPr lang="en-US" dirty="0">
                <a:latin typeface="Miriam Fixed" panose="020B0509050101010101" pitchFamily="49" charset="-79"/>
                <a:cs typeface="Miriam Fixed" panose="020B0509050101010101" pitchFamily="49" charset="-79"/>
              </a:rPr>
              <a:t>(</a:t>
            </a:r>
            <a:r>
              <a:rPr lang="en-US" dirty="0" err="1">
                <a:latin typeface="Miriam Fixed" panose="020B0509050101010101" pitchFamily="49" charset="-79"/>
                <a:cs typeface="Miriam Fixed" panose="020B0509050101010101" pitchFamily="49" charset="-79"/>
              </a:rPr>
              <a:t>student_id</a:t>
            </a:r>
            <a:r>
              <a:rPr lang="en-US" dirty="0">
                <a:latin typeface="Miriam Fixed" panose="020B0509050101010101" pitchFamily="49" charset="-79"/>
                <a:cs typeface="Miriam Fixed" panose="020B0509050101010101" pitchFamily="49" charset="-79"/>
              </a:rPr>
              <a:t> == 7851976, 5, grade)) %&gt;%</a:t>
            </a:r>
          </a:p>
          <a:p>
            <a:r>
              <a:rPr lang="en-US" dirty="0">
                <a:latin typeface="Miriam Fixed" panose="020B0509050101010101" pitchFamily="49" charset="-79"/>
                <a:cs typeface="Miriam Fixed" panose="020B0509050101010101" pitchFamily="49" charset="-79"/>
              </a:rPr>
              <a:t> distinct()</a:t>
            </a:r>
          </a:p>
        </p:txBody>
      </p:sp>
      <p:sp>
        <p:nvSpPr>
          <p:cNvPr id="11" name="Rectangle 10"/>
          <p:cNvSpPr/>
          <p:nvPr/>
        </p:nvSpPr>
        <p:spPr>
          <a:xfrm>
            <a:off x="304800" y="2655713"/>
            <a:ext cx="8503920" cy="338554"/>
          </a:xfrm>
          <a:prstGeom prst="rect">
            <a:avLst/>
          </a:prstGeom>
        </p:spPr>
        <p:txBody>
          <a:bodyPr wrap="square">
            <a:spAutoFit/>
          </a:bodyPr>
          <a:lstStyle/>
          <a:p>
            <a:r>
              <a:rPr lang="en-US" sz="1600" dirty="0"/>
              <a:t>Version 2. Simplify the data by summarizing the min or max of the duplicate  causing column</a:t>
            </a:r>
          </a:p>
        </p:txBody>
      </p:sp>
      <p:sp>
        <p:nvSpPr>
          <p:cNvPr id="12" name="Rectangle 11"/>
          <p:cNvSpPr/>
          <p:nvPr/>
        </p:nvSpPr>
        <p:spPr>
          <a:xfrm>
            <a:off x="304800" y="4560890"/>
            <a:ext cx="8603672" cy="1200329"/>
          </a:xfrm>
          <a:prstGeom prst="rect">
            <a:avLst/>
          </a:prstGeom>
          <a:solidFill>
            <a:schemeClr val="bg2">
              <a:lumMod val="95000"/>
            </a:schemeClr>
          </a:solidFill>
          <a:ln>
            <a:solidFill>
              <a:schemeClr val="tx1"/>
            </a:solidFill>
          </a:ln>
        </p:spPr>
        <p:txBody>
          <a:bodyPr wrap="square">
            <a:spAutoFit/>
          </a:bodyPr>
          <a:lstStyle/>
          <a:p>
            <a:r>
              <a:rPr lang="en-US" dirty="0" err="1">
                <a:latin typeface="Miriam Fixed" panose="020B0509050101010101" pitchFamily="49" charset="-79"/>
                <a:cs typeface="Miriam Fixed" panose="020B0509050101010101" pitchFamily="49" charset="-79"/>
              </a:rPr>
              <a:t>dupes_remove</a:t>
            </a:r>
            <a:r>
              <a:rPr lang="en-US" dirty="0">
                <a:latin typeface="Miriam Fixed" panose="020B0509050101010101" pitchFamily="49" charset="-79"/>
                <a:cs typeface="Miriam Fixed" panose="020B0509050101010101" pitchFamily="49" charset="-79"/>
              </a:rPr>
              <a:t> &lt;- </a:t>
            </a:r>
            <a:r>
              <a:rPr lang="en-US" dirty="0" err="1">
                <a:latin typeface="Miriam Fixed" panose="020B0509050101010101" pitchFamily="49" charset="-79"/>
                <a:cs typeface="Miriam Fixed" panose="020B0509050101010101" pitchFamily="49" charset="-79"/>
              </a:rPr>
              <a:t>read_csv</a:t>
            </a:r>
            <a:r>
              <a:rPr lang="en-US" dirty="0">
                <a:latin typeface="Miriam Fixed" panose="020B0509050101010101" pitchFamily="49" charset="-79"/>
                <a:cs typeface="Miriam Fixed" panose="020B0509050101010101" pitchFamily="49" charset="-79"/>
              </a:rPr>
              <a:t>("dupes_correct.csv") %&gt;%</a:t>
            </a:r>
          </a:p>
          <a:p>
            <a:r>
              <a:rPr lang="en-US" dirty="0">
                <a:latin typeface="Miriam Fixed" panose="020B0509050101010101" pitchFamily="49" charset="-79"/>
                <a:cs typeface="Miriam Fixed" panose="020B0509050101010101" pitchFamily="49" charset="-79"/>
              </a:rPr>
              <a:t>   filter(del == 1)</a:t>
            </a:r>
          </a:p>
          <a:p>
            <a:endParaRPr lang="en-US" dirty="0">
              <a:latin typeface="Miriam Fixed" panose="020B0509050101010101" pitchFamily="49" charset="-79"/>
              <a:cs typeface="Miriam Fixed" panose="020B0509050101010101" pitchFamily="49" charset="-79"/>
            </a:endParaRPr>
          </a:p>
          <a:p>
            <a:r>
              <a:rPr lang="en-US" dirty="0" err="1">
                <a:latin typeface="Miriam Fixed" panose="020B0509050101010101" pitchFamily="49" charset="-79"/>
                <a:cs typeface="Miriam Fixed" panose="020B0509050101010101" pitchFamily="49" charset="-79"/>
              </a:rPr>
              <a:t>anti_join</a:t>
            </a:r>
            <a:r>
              <a:rPr lang="en-US" dirty="0">
                <a:latin typeface="Miriam Fixed" panose="020B0509050101010101" pitchFamily="49" charset="-79"/>
                <a:cs typeface="Miriam Fixed" panose="020B0509050101010101" pitchFamily="49" charset="-79"/>
              </a:rPr>
              <a:t>(students, </a:t>
            </a:r>
            <a:r>
              <a:rPr lang="en-US" dirty="0" err="1">
                <a:latin typeface="Miriam Fixed" panose="020B0509050101010101" pitchFamily="49" charset="-79"/>
                <a:cs typeface="Miriam Fixed" panose="020B0509050101010101" pitchFamily="49" charset="-79"/>
              </a:rPr>
              <a:t>dupes_remove</a:t>
            </a:r>
            <a:r>
              <a:rPr lang="en-US" dirty="0">
                <a:latin typeface="Miriam Fixed" panose="020B0509050101010101" pitchFamily="49" charset="-79"/>
                <a:cs typeface="Miriam Fixed" panose="020B0509050101010101" pitchFamily="49" charset="-79"/>
              </a:rPr>
              <a:t>)</a:t>
            </a:r>
          </a:p>
        </p:txBody>
      </p:sp>
      <p:sp>
        <p:nvSpPr>
          <p:cNvPr id="13" name="Rectangle 12"/>
          <p:cNvSpPr/>
          <p:nvPr/>
        </p:nvSpPr>
        <p:spPr>
          <a:xfrm>
            <a:off x="304799" y="3064270"/>
            <a:ext cx="8603673" cy="923330"/>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%&gt;%</a:t>
            </a:r>
          </a:p>
          <a:p>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group_by</a:t>
            </a:r>
            <a:r>
              <a:rPr lang="en-US" dirty="0">
                <a:latin typeface="Miriam Fixed" panose="020B0509050101010101" pitchFamily="49" charset="-79"/>
                <a:cs typeface="Miriam Fixed" panose="020B0509050101010101" pitchFamily="49" charset="-79"/>
              </a:rPr>
              <a:t>(</a:t>
            </a:r>
            <a:r>
              <a:rPr lang="en-US" dirty="0" err="1">
                <a:latin typeface="Miriam Fixed" panose="020B0509050101010101" pitchFamily="49" charset="-79"/>
                <a:cs typeface="Miriam Fixed" panose="020B0509050101010101" pitchFamily="49" charset="-79"/>
              </a:rPr>
              <a:t>student_id</a:t>
            </a:r>
            <a:r>
              <a:rPr lang="en-US" dirty="0">
                <a:latin typeface="Miriam Fixed" panose="020B0509050101010101" pitchFamily="49" charset="-79"/>
                <a:cs typeface="Miriam Fixed" panose="020B0509050101010101" pitchFamily="49" charset="-79"/>
              </a:rPr>
              <a:t>) %&gt;% </a:t>
            </a:r>
          </a:p>
          <a:p>
            <a:r>
              <a:rPr lang="en-US" dirty="0">
                <a:latin typeface="Miriam Fixed" panose="020B0509050101010101" pitchFamily="49" charset="-79"/>
                <a:cs typeface="Miriam Fixed" panose="020B0509050101010101" pitchFamily="49" charset="-79"/>
              </a:rPr>
              <a:t>   summarize(grade = min(grade))</a:t>
            </a:r>
          </a:p>
        </p:txBody>
      </p:sp>
      <p:sp>
        <p:nvSpPr>
          <p:cNvPr id="14" name="Rectangle 13"/>
          <p:cNvSpPr/>
          <p:nvPr/>
        </p:nvSpPr>
        <p:spPr>
          <a:xfrm>
            <a:off x="304800" y="4214199"/>
            <a:ext cx="8503920" cy="369332"/>
          </a:xfrm>
          <a:prstGeom prst="rect">
            <a:avLst/>
          </a:prstGeom>
        </p:spPr>
        <p:txBody>
          <a:bodyPr wrap="square">
            <a:spAutoFit/>
          </a:bodyPr>
          <a:lstStyle/>
          <a:p>
            <a:r>
              <a:rPr lang="en-US" dirty="0"/>
              <a:t>Version 3. Output the duplicates and manually choose which version to keep</a:t>
            </a:r>
          </a:p>
        </p:txBody>
      </p:sp>
    </p:spTree>
    <p:extLst>
      <p:ext uri="{BB962C8B-B14F-4D97-AF65-F5344CB8AC3E}">
        <p14:creationId xmlns:p14="http://schemas.microsoft.com/office/powerpoint/2010/main" val="1297579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animBg="1"/>
      <p:bldP spid="11" grpId="0"/>
      <p:bldP spid="12" grpId="0" animBg="1"/>
      <p:bldP spid="13" grpId="0" animBg="1"/>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3"/>
          </p:nvPr>
        </p:nvSpPr>
        <p:spPr>
          <a:xfrm>
            <a:off x="217710" y="1059543"/>
            <a:ext cx="8504237" cy="3452227"/>
          </a:xfrm>
        </p:spPr>
        <p:txBody>
          <a:bodyPr/>
          <a:lstStyle/>
          <a:p>
            <a:pPr lvl="0" algn="l">
              <a:lnSpc>
                <a:spcPct val="150000"/>
              </a:lnSpc>
            </a:pPr>
            <a:r>
              <a:rPr lang="en-US" sz="2400" dirty="0">
                <a:solidFill>
                  <a:srgbClr val="0070C0"/>
                </a:solidFill>
                <a:latin typeface="+mn-lt"/>
              </a:rPr>
              <a:t>Find duplicates in the practice sat exam set.</a:t>
            </a:r>
          </a:p>
          <a:p>
            <a:pPr lvl="0" algn="l">
              <a:lnSpc>
                <a:spcPct val="150000"/>
              </a:lnSpc>
            </a:pPr>
            <a:endParaRPr lang="en-US" sz="2400" dirty="0">
              <a:solidFill>
                <a:srgbClr val="0070C0"/>
              </a:solidFill>
              <a:latin typeface="+mn-lt"/>
            </a:endParaRPr>
          </a:p>
          <a:p>
            <a:pPr marL="342900" lvl="0" indent="-342900" algn="l">
              <a:lnSpc>
                <a:spcPct val="150000"/>
              </a:lnSpc>
              <a:buFontTx/>
              <a:buChar char="-"/>
            </a:pPr>
            <a:r>
              <a:rPr lang="en-US" dirty="0">
                <a:solidFill>
                  <a:srgbClr val="0070C0"/>
                </a:solidFill>
                <a:latin typeface="+mn-lt"/>
              </a:rPr>
              <a:t>Look at the data set. What do you see? What do you think this data is? What is this data unique by?</a:t>
            </a:r>
          </a:p>
          <a:p>
            <a:pPr marL="342900" lvl="0" indent="-342900" algn="l">
              <a:lnSpc>
                <a:spcPct val="150000"/>
              </a:lnSpc>
              <a:buFontTx/>
              <a:buChar char="-"/>
            </a:pPr>
            <a:r>
              <a:rPr lang="en-US" dirty="0">
                <a:solidFill>
                  <a:srgbClr val="0070C0"/>
                </a:solidFill>
                <a:latin typeface="+mn-lt"/>
              </a:rPr>
              <a:t>What is the student identifier in this data?</a:t>
            </a:r>
          </a:p>
          <a:p>
            <a:pPr marL="342900" lvl="0" indent="-342900" algn="l">
              <a:lnSpc>
                <a:spcPct val="150000"/>
              </a:lnSpc>
              <a:buFontTx/>
              <a:buChar char="-"/>
            </a:pPr>
            <a:r>
              <a:rPr lang="en-US" dirty="0">
                <a:solidFill>
                  <a:srgbClr val="0070C0"/>
                </a:solidFill>
                <a:latin typeface="+mn-lt"/>
              </a:rPr>
              <a:t>What other columns do you need to include in your dupes check?</a:t>
            </a:r>
          </a:p>
          <a:p>
            <a:pPr marL="342900" lvl="0" indent="-342900" algn="l">
              <a:lnSpc>
                <a:spcPct val="150000"/>
              </a:lnSpc>
              <a:buFontTx/>
              <a:buChar char="-"/>
            </a:pPr>
            <a:r>
              <a:rPr lang="en-US" dirty="0">
                <a:solidFill>
                  <a:srgbClr val="0070C0"/>
                </a:solidFill>
                <a:latin typeface="+mn-lt"/>
              </a:rPr>
              <a:t>What business rules should you ask about when correcting duplicates?</a:t>
            </a:r>
          </a:p>
        </p:txBody>
      </p:sp>
      <p:sp>
        <p:nvSpPr>
          <p:cNvPr id="2" name="Title 1"/>
          <p:cNvSpPr>
            <a:spLocks noGrp="1"/>
          </p:cNvSpPr>
          <p:nvPr>
            <p:ph type="title" idx="4294967295"/>
          </p:nvPr>
        </p:nvSpPr>
        <p:spPr>
          <a:xfrm>
            <a:off x="217710" y="144012"/>
            <a:ext cx="8504238" cy="487362"/>
          </a:xfrm>
        </p:spPr>
        <p:txBody>
          <a:bodyPr/>
          <a:lstStyle/>
          <a:p>
            <a:pPr marL="0" lvl="0" indent="0">
              <a:buNone/>
            </a:pPr>
            <a:r>
              <a:rPr lang="en-US" sz="3200" dirty="0">
                <a:solidFill>
                  <a:schemeClr val="tx1"/>
                </a:solidFill>
                <a:latin typeface="+mj-lt"/>
              </a:rPr>
              <a:t>Your Turn– Duplicates</a:t>
            </a:r>
            <a:endParaRPr sz="3200" dirty="0">
              <a:solidFill>
                <a:schemeClr val="tx1"/>
              </a:solidFill>
              <a:latin typeface="+mj-lt"/>
            </a:endParaRPr>
          </a:p>
        </p:txBody>
      </p:sp>
    </p:spTree>
    <p:extLst>
      <p:ext uri="{BB962C8B-B14F-4D97-AF65-F5344CB8AC3E}">
        <p14:creationId xmlns:p14="http://schemas.microsoft.com/office/powerpoint/2010/main" val="399841889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Tidy Data with </a:t>
            </a:r>
            <a:r>
              <a:rPr lang="en-US" dirty="0" err="1">
                <a:latin typeface="Miriam Fixed" panose="020B0509050101010101" pitchFamily="49" charset="-79"/>
                <a:cs typeface="Miriam Fixed" panose="020B0509050101010101" pitchFamily="49" charset="-79"/>
              </a:rPr>
              <a:t>tidyr</a:t>
            </a:r>
            <a:r>
              <a:rPr lang="en-US" dirty="0">
                <a:latin typeface="Miriam Fixed" panose="020B0509050101010101" pitchFamily="49" charset="-79"/>
                <a:cs typeface="Miriam Fixed" panose="020B0509050101010101" pitchFamily="49" charset="-79"/>
              </a:rPr>
              <a:t>()</a:t>
            </a:r>
          </a:p>
        </p:txBody>
      </p:sp>
      <p:sp>
        <p:nvSpPr>
          <p:cNvPr id="3" name="Text Placeholder 2"/>
          <p:cNvSpPr>
            <a:spLocks noGrp="1"/>
          </p:cNvSpPr>
          <p:nvPr>
            <p:ph type="body" idx="1"/>
          </p:nvPr>
        </p:nvSpPr>
        <p:spPr/>
        <p:txBody>
          <a:bodyPr/>
          <a:lstStyle/>
          <a:p>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2" name="Screen Shot 2017-07-20 at 1.26.06 PM.png" descr="Screen Shot 2017-07-20 at 1.26.06 PM.png"/>
          <p:cNvPicPr>
            <a:picLocks noChangeAspect="1"/>
          </p:cNvPicPr>
          <p:nvPr/>
        </p:nvPicPr>
        <p:blipFill>
          <a:blip r:embed="rId2"/>
          <a:stretch>
            <a:fillRect/>
          </a:stretch>
        </p:blipFill>
        <p:spPr>
          <a:xfrm>
            <a:off x="1099093" y="2286000"/>
            <a:ext cx="6945815" cy="3759595"/>
          </a:xfrm>
          <a:prstGeom prst="rect">
            <a:avLst/>
          </a:prstGeom>
          <a:ln w="12700">
            <a:miter lim="400000"/>
          </a:ln>
        </p:spPr>
      </p:pic>
      <p:sp>
        <p:nvSpPr>
          <p:cNvPr id="214" name="What are the variables in this data set?"/>
          <p:cNvSpPr txBox="1">
            <a:spLocks noGrp="1"/>
          </p:cNvSpPr>
          <p:nvPr>
            <p:ph type="body" sz="quarter" idx="13"/>
          </p:nvPr>
        </p:nvSpPr>
        <p:spPr>
          <a:xfrm>
            <a:off x="304800" y="838200"/>
            <a:ext cx="8458200" cy="762000"/>
          </a:xfrm>
          <a:prstGeom prst="rect">
            <a:avLst/>
          </a:prstGeom>
        </p:spPr>
        <p:txBody>
          <a:bodyPr lIns="30004" tIns="30004" rIns="30004" bIns="30004"/>
          <a:lstStyle>
            <a:lvl1pPr marL="0" indent="0" algn="ctr" defTabSz="584200">
              <a:spcBef>
                <a:spcPts val="2400"/>
              </a:spcBef>
              <a:buSzTx/>
              <a:buNone/>
              <a:defRPr sz="6000">
                <a:solidFill>
                  <a:srgbClr val="005493"/>
                </a:solidFill>
                <a:latin typeface="Source Sans Pro"/>
                <a:ea typeface="Source Sans Pro"/>
                <a:cs typeface="Source Sans Pro"/>
                <a:sym typeface="Source Sans Pro"/>
              </a:defRPr>
            </a:lvl1pPr>
          </a:lstStyle>
          <a:p>
            <a:r>
              <a:rPr sz="4000" dirty="0">
                <a:latin typeface="+mn-lt"/>
              </a:rPr>
              <a:t>What are the variables in this data set?</a:t>
            </a:r>
          </a:p>
        </p:txBody>
      </p:sp>
      <p:sp>
        <p:nvSpPr>
          <p:cNvPr id="213" name="Quiz"/>
          <p:cNvSpPr txBox="1">
            <a:spLocks noGrp="1"/>
          </p:cNvSpPr>
          <p:nvPr>
            <p:ph type="title" idx="4294967295"/>
          </p:nvPr>
        </p:nvSpPr>
        <p:spPr>
          <a:xfrm>
            <a:off x="304800" y="70644"/>
            <a:ext cx="8534400" cy="691356"/>
          </a:xfrm>
          <a:prstGeom prst="rect">
            <a:avLst/>
          </a:prstGeom>
        </p:spPr>
        <p:txBody>
          <a:bodyPr lIns="30004" tIns="30004" rIns="30004" bIns="30004"/>
          <a:lstStyle>
            <a:lvl1pPr algn="ctr" defTabSz="584200">
              <a:defRPr sz="10000" cap="none">
                <a:solidFill>
                  <a:srgbClr val="005493"/>
                </a:solidFill>
                <a:latin typeface="Source Sans Pro"/>
                <a:ea typeface="Source Sans Pro"/>
                <a:cs typeface="Source Sans Pro"/>
                <a:sym typeface="Source Sans Pro"/>
              </a:defRPr>
            </a:lvl1pPr>
          </a:lstStyle>
          <a:p>
            <a:pPr algn="l"/>
            <a:r>
              <a:rPr sz="3200" dirty="0">
                <a:solidFill>
                  <a:schemeClr val="tx1"/>
                </a:solidFill>
                <a:latin typeface="+mn-lt"/>
              </a:rPr>
              <a:t>Quiz</a:t>
            </a:r>
          </a:p>
        </p:txBody>
      </p:sp>
      <p:sp>
        <p:nvSpPr>
          <p:cNvPr id="215" name="Rectangle"/>
          <p:cNvSpPr/>
          <p:nvPr/>
        </p:nvSpPr>
        <p:spPr>
          <a:xfrm>
            <a:off x="1105888" y="1600200"/>
            <a:ext cx="6941052" cy="571974"/>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216" name="table1"/>
          <p:cNvSpPr txBox="1"/>
          <p:nvPr/>
        </p:nvSpPr>
        <p:spPr>
          <a:xfrm>
            <a:off x="1181843" y="1694976"/>
            <a:ext cx="6022298" cy="438624"/>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lvl1pPr algn="l">
              <a:spcBef>
                <a:spcPts val="1500"/>
              </a:spcBef>
              <a:defRPr sz="4700">
                <a:latin typeface="Monaco"/>
                <a:ea typeface="Monaco"/>
                <a:cs typeface="Monaco"/>
                <a:sym typeface="Monaco"/>
              </a:defRPr>
            </a:lvl1pPr>
          </a:lstStyle>
          <a:p>
            <a:pPr>
              <a:defRPr>
                <a:solidFill>
                  <a:schemeClr val="accent1"/>
                </a:solidFill>
              </a:defRPr>
            </a:pPr>
            <a:r>
              <a:rPr sz="2400" dirty="0">
                <a:solidFill>
                  <a:srgbClr val="000000"/>
                </a:solidFill>
                <a:latin typeface="Miriam Fixed" panose="020B0509050101010101" pitchFamily="49" charset="-79"/>
                <a:cs typeface="Miriam Fixed" panose="020B0509050101010101" pitchFamily="49" charset="-79"/>
              </a:rPr>
              <a:t>table1</a:t>
            </a:r>
          </a:p>
        </p:txBody>
      </p:sp>
      <p:grpSp>
        <p:nvGrpSpPr>
          <p:cNvPr id="219" name="Group"/>
          <p:cNvGrpSpPr/>
          <p:nvPr/>
        </p:nvGrpSpPr>
        <p:grpSpPr>
          <a:xfrm>
            <a:off x="1250796" y="2475377"/>
            <a:ext cx="1375138" cy="2899552"/>
            <a:chOff x="1459119" y="0"/>
            <a:chExt cx="3667033" cy="5966678"/>
          </a:xfrm>
        </p:grpSpPr>
        <p:sp>
          <p:nvSpPr>
            <p:cNvPr id="217" name="Rectangle"/>
            <p:cNvSpPr/>
            <p:nvPr/>
          </p:nvSpPr>
          <p:spPr>
            <a:xfrm>
              <a:off x="1459119" y="0"/>
              <a:ext cx="3667034" cy="5966679"/>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18"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grpSp>
        <p:nvGrpSpPr>
          <p:cNvPr id="222" name="Group"/>
          <p:cNvGrpSpPr/>
          <p:nvPr/>
        </p:nvGrpSpPr>
        <p:grpSpPr>
          <a:xfrm>
            <a:off x="2621620" y="2475377"/>
            <a:ext cx="1529191" cy="2899552"/>
            <a:chOff x="119623" y="0"/>
            <a:chExt cx="4077842" cy="5966678"/>
          </a:xfrm>
        </p:grpSpPr>
        <p:sp>
          <p:nvSpPr>
            <p:cNvPr id="220" name="Rectangle"/>
            <p:cNvSpPr/>
            <p:nvPr/>
          </p:nvSpPr>
          <p:spPr>
            <a:xfrm>
              <a:off x="119623" y="-1"/>
              <a:ext cx="4077843" cy="596668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21"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grpSp>
        <p:nvGrpSpPr>
          <p:cNvPr id="225" name="Group"/>
          <p:cNvGrpSpPr/>
          <p:nvPr/>
        </p:nvGrpSpPr>
        <p:grpSpPr>
          <a:xfrm>
            <a:off x="4117181" y="2475377"/>
            <a:ext cx="1203996" cy="2899552"/>
            <a:chOff x="1459119" y="0"/>
            <a:chExt cx="3210655" cy="5966678"/>
          </a:xfrm>
        </p:grpSpPr>
        <p:sp>
          <p:nvSpPr>
            <p:cNvPr id="223" name="Rectangle"/>
            <p:cNvSpPr/>
            <p:nvPr/>
          </p:nvSpPr>
          <p:spPr>
            <a:xfrm>
              <a:off x="1459119" y="0"/>
              <a:ext cx="3210657" cy="5966679"/>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24"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grpSp>
        <p:nvGrpSpPr>
          <p:cNvPr id="228" name="Group"/>
          <p:cNvGrpSpPr/>
          <p:nvPr/>
        </p:nvGrpSpPr>
        <p:grpSpPr>
          <a:xfrm>
            <a:off x="5299949" y="2475377"/>
            <a:ext cx="2523534" cy="2899552"/>
            <a:chOff x="858838" y="0"/>
            <a:chExt cx="6729424" cy="5966678"/>
          </a:xfrm>
        </p:grpSpPr>
        <p:sp>
          <p:nvSpPr>
            <p:cNvPr id="226" name="Rectangle"/>
            <p:cNvSpPr/>
            <p:nvPr/>
          </p:nvSpPr>
          <p:spPr>
            <a:xfrm>
              <a:off x="858838" y="-1"/>
              <a:ext cx="6729425" cy="596668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27"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2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2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2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9" grpId="0" animBg="1" advAuto="0"/>
      <p:bldP spid="222" grpId="0" animBg="1" advAuto="0"/>
      <p:bldP spid="225" grpId="0" animBg="1" advAuto="0"/>
      <p:bldP spid="228" grpId="0"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What are the variables in this data set?"/>
          <p:cNvSpPr txBox="1">
            <a:spLocks noGrp="1"/>
          </p:cNvSpPr>
          <p:nvPr>
            <p:ph type="body" sz="quarter" idx="13"/>
          </p:nvPr>
        </p:nvSpPr>
        <p:spPr>
          <a:xfrm>
            <a:off x="304800" y="838200"/>
            <a:ext cx="8458200" cy="762000"/>
          </a:xfrm>
          <a:prstGeom prst="rect">
            <a:avLst/>
          </a:prstGeom>
        </p:spPr>
        <p:txBody>
          <a:bodyPr lIns="30004" tIns="30004" rIns="30004" bIns="30004"/>
          <a:lstStyle>
            <a:lvl1pPr marL="0" indent="0" algn="ctr" defTabSz="584200">
              <a:spcBef>
                <a:spcPts val="2400"/>
              </a:spcBef>
              <a:buSzTx/>
              <a:buNone/>
              <a:defRPr sz="6000">
                <a:solidFill>
                  <a:srgbClr val="005493"/>
                </a:solidFill>
                <a:latin typeface="Source Sans Pro"/>
                <a:ea typeface="Source Sans Pro"/>
                <a:cs typeface="Source Sans Pro"/>
                <a:sym typeface="Source Sans Pro"/>
              </a:defRPr>
            </a:lvl1pPr>
          </a:lstStyle>
          <a:p>
            <a:r>
              <a:rPr sz="4000" dirty="0">
                <a:latin typeface="+mn-lt"/>
              </a:rPr>
              <a:t>What are the variables in this data set?</a:t>
            </a:r>
          </a:p>
        </p:txBody>
      </p:sp>
      <p:sp>
        <p:nvSpPr>
          <p:cNvPr id="213" name="Quiz"/>
          <p:cNvSpPr txBox="1">
            <a:spLocks noGrp="1"/>
          </p:cNvSpPr>
          <p:nvPr>
            <p:ph type="title" idx="4294967295"/>
          </p:nvPr>
        </p:nvSpPr>
        <p:spPr>
          <a:xfrm>
            <a:off x="304800" y="70644"/>
            <a:ext cx="8534400" cy="691356"/>
          </a:xfrm>
          <a:prstGeom prst="rect">
            <a:avLst/>
          </a:prstGeom>
        </p:spPr>
        <p:txBody>
          <a:bodyPr lIns="30004" tIns="30004" rIns="30004" bIns="30004"/>
          <a:lstStyle>
            <a:lvl1pPr algn="ctr" defTabSz="584200">
              <a:defRPr sz="10000" cap="none">
                <a:solidFill>
                  <a:srgbClr val="005493"/>
                </a:solidFill>
                <a:latin typeface="Source Sans Pro"/>
                <a:ea typeface="Source Sans Pro"/>
                <a:cs typeface="Source Sans Pro"/>
                <a:sym typeface="Source Sans Pro"/>
              </a:defRPr>
            </a:lvl1pPr>
          </a:lstStyle>
          <a:p>
            <a:pPr algn="l"/>
            <a:r>
              <a:rPr sz="3200" dirty="0">
                <a:solidFill>
                  <a:schemeClr val="tx1"/>
                </a:solidFill>
                <a:latin typeface="+mn-lt"/>
              </a:rPr>
              <a:t>Quiz</a:t>
            </a:r>
          </a:p>
        </p:txBody>
      </p:sp>
      <p:sp>
        <p:nvSpPr>
          <p:cNvPr id="215" name="Rectangle"/>
          <p:cNvSpPr/>
          <p:nvPr/>
        </p:nvSpPr>
        <p:spPr>
          <a:xfrm>
            <a:off x="1105888" y="1485426"/>
            <a:ext cx="6941052" cy="571974"/>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216" name="table1"/>
          <p:cNvSpPr txBox="1"/>
          <p:nvPr/>
        </p:nvSpPr>
        <p:spPr>
          <a:xfrm>
            <a:off x="1181843" y="1580202"/>
            <a:ext cx="6022298" cy="438624"/>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lvl1pPr algn="l">
              <a:spcBef>
                <a:spcPts val="1500"/>
              </a:spcBef>
              <a:defRPr sz="4700">
                <a:latin typeface="Monaco"/>
                <a:ea typeface="Monaco"/>
                <a:cs typeface="Monaco"/>
                <a:sym typeface="Monaco"/>
              </a:defRPr>
            </a:lvl1pPr>
          </a:lstStyle>
          <a:p>
            <a:pPr>
              <a:defRPr>
                <a:solidFill>
                  <a:schemeClr val="accent1"/>
                </a:solidFill>
              </a:defRPr>
            </a:pPr>
            <a:r>
              <a:rPr sz="2400" dirty="0">
                <a:solidFill>
                  <a:srgbClr val="000000"/>
                </a:solidFill>
                <a:latin typeface="Miriam Fixed" panose="020B0509050101010101" pitchFamily="49" charset="-79"/>
                <a:cs typeface="Miriam Fixed" panose="020B0509050101010101" pitchFamily="49" charset="-79"/>
              </a:rPr>
              <a:t>table</a:t>
            </a:r>
            <a:r>
              <a:rPr lang="en-US" sz="2400" dirty="0">
                <a:solidFill>
                  <a:srgbClr val="000000"/>
                </a:solidFill>
                <a:latin typeface="Miriam Fixed" panose="020B0509050101010101" pitchFamily="49" charset="-79"/>
                <a:cs typeface="Miriam Fixed" panose="020B0509050101010101" pitchFamily="49" charset="-79"/>
              </a:rPr>
              <a:t>2</a:t>
            </a:r>
            <a:endParaRPr sz="2400" dirty="0">
              <a:solidFill>
                <a:srgbClr val="000000"/>
              </a:solidFill>
              <a:latin typeface="Miriam Fixed" panose="020B0509050101010101" pitchFamily="49" charset="-79"/>
              <a:cs typeface="Miriam Fixed" panose="020B0509050101010101" pitchFamily="49" charset="-79"/>
            </a:endParaRPr>
          </a:p>
        </p:txBody>
      </p:sp>
      <p:pic>
        <p:nvPicPr>
          <p:cNvPr id="19" name="Screen Shot 2017-07-20 at 1.26.17 PM.png" descr="Screen Shot 2017-07-20 at 1.26.17 PM.png"/>
          <p:cNvPicPr>
            <a:picLocks noChangeAspect="1"/>
          </p:cNvPicPr>
          <p:nvPr/>
        </p:nvPicPr>
        <p:blipFill>
          <a:blip r:embed="rId2"/>
          <a:stretch>
            <a:fillRect/>
          </a:stretch>
        </p:blipFill>
        <p:spPr>
          <a:xfrm>
            <a:off x="1679914" y="2133600"/>
            <a:ext cx="5254286" cy="3946882"/>
          </a:xfrm>
          <a:prstGeom prst="rect">
            <a:avLst/>
          </a:prstGeom>
          <a:ln w="12700">
            <a:miter lim="400000"/>
          </a:ln>
        </p:spPr>
      </p:pic>
      <p:grpSp>
        <p:nvGrpSpPr>
          <p:cNvPr id="20" name="Group"/>
          <p:cNvGrpSpPr/>
          <p:nvPr/>
        </p:nvGrpSpPr>
        <p:grpSpPr>
          <a:xfrm>
            <a:off x="1684028" y="2505203"/>
            <a:ext cx="1260128" cy="3300565"/>
            <a:chOff x="1459119" y="0"/>
            <a:chExt cx="3667033" cy="7969326"/>
          </a:xfrm>
        </p:grpSpPr>
        <p:sp>
          <p:nvSpPr>
            <p:cNvPr id="21" name="Rectangle"/>
            <p:cNvSpPr/>
            <p:nvPr/>
          </p:nvSpPr>
          <p:spPr>
            <a:xfrm>
              <a:off x="1459119" y="0"/>
              <a:ext cx="3667034" cy="7969327"/>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2" name="Line"/>
            <p:cNvSpPr/>
            <p:nvPr/>
          </p:nvSpPr>
          <p:spPr>
            <a:xfrm flipV="1">
              <a:off x="2671969" y="656102"/>
              <a:ext cx="1" cy="7139697"/>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grpSp>
        <p:nvGrpSpPr>
          <p:cNvPr id="23" name="Group"/>
          <p:cNvGrpSpPr/>
          <p:nvPr/>
        </p:nvGrpSpPr>
        <p:grpSpPr>
          <a:xfrm>
            <a:off x="2659183" y="2525929"/>
            <a:ext cx="806598" cy="3300565"/>
            <a:chOff x="804703" y="0"/>
            <a:chExt cx="2347238" cy="7969326"/>
          </a:xfrm>
        </p:grpSpPr>
        <p:sp>
          <p:nvSpPr>
            <p:cNvPr id="24" name="Rectangle"/>
            <p:cNvSpPr/>
            <p:nvPr/>
          </p:nvSpPr>
          <p:spPr>
            <a:xfrm>
              <a:off x="804703" y="-1"/>
              <a:ext cx="2347240" cy="7969328"/>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5" name="Line"/>
            <p:cNvSpPr/>
            <p:nvPr/>
          </p:nvSpPr>
          <p:spPr>
            <a:xfrm flipV="1">
              <a:off x="2671969" y="656102"/>
              <a:ext cx="1" cy="7139697"/>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grpSp>
        <p:nvGrpSpPr>
          <p:cNvPr id="26" name="Group"/>
          <p:cNvGrpSpPr/>
          <p:nvPr/>
        </p:nvGrpSpPr>
        <p:grpSpPr>
          <a:xfrm>
            <a:off x="5457543" y="3055651"/>
            <a:ext cx="1150350" cy="2431343"/>
            <a:chOff x="168275" y="0"/>
            <a:chExt cx="3347573" cy="5870560"/>
          </a:xfrm>
        </p:grpSpPr>
        <p:sp>
          <p:nvSpPr>
            <p:cNvPr id="27" name="Rectangle"/>
            <p:cNvSpPr/>
            <p:nvPr/>
          </p:nvSpPr>
          <p:spPr>
            <a:xfrm>
              <a:off x="168275" y="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8" name="Rectangle"/>
            <p:cNvSpPr/>
            <p:nvPr/>
          </p:nvSpPr>
          <p:spPr>
            <a:xfrm>
              <a:off x="168275" y="129440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9" name="Rectangle"/>
            <p:cNvSpPr/>
            <p:nvPr/>
          </p:nvSpPr>
          <p:spPr>
            <a:xfrm>
              <a:off x="168275" y="253801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0" name="Rectangle"/>
            <p:cNvSpPr/>
            <p:nvPr/>
          </p:nvSpPr>
          <p:spPr>
            <a:xfrm>
              <a:off x="168275" y="387051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1" name="Rectangle"/>
            <p:cNvSpPr/>
            <p:nvPr/>
          </p:nvSpPr>
          <p:spPr>
            <a:xfrm>
              <a:off x="168275" y="5203021"/>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grpSp>
        <p:nvGrpSpPr>
          <p:cNvPr id="32" name="Group"/>
          <p:cNvGrpSpPr/>
          <p:nvPr/>
        </p:nvGrpSpPr>
        <p:grpSpPr>
          <a:xfrm>
            <a:off x="5181600" y="2708119"/>
            <a:ext cx="1150350" cy="3244090"/>
            <a:chOff x="0" y="-491824"/>
            <a:chExt cx="3347574" cy="7832964"/>
          </a:xfrm>
        </p:grpSpPr>
        <p:grpSp>
          <p:nvGrpSpPr>
            <p:cNvPr id="33" name="Group"/>
            <p:cNvGrpSpPr/>
            <p:nvPr/>
          </p:nvGrpSpPr>
          <p:grpSpPr>
            <a:xfrm>
              <a:off x="0" y="1267544"/>
              <a:ext cx="3347574" cy="5895961"/>
              <a:chOff x="168275" y="0"/>
              <a:chExt cx="3347573" cy="5895960"/>
            </a:xfrm>
          </p:grpSpPr>
          <p:sp>
            <p:nvSpPr>
              <p:cNvPr id="35" name="Rectangle"/>
              <p:cNvSpPr/>
              <p:nvPr/>
            </p:nvSpPr>
            <p:spPr>
              <a:xfrm>
                <a:off x="168275" y="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6" name="Rectangle"/>
              <p:cNvSpPr/>
              <p:nvPr/>
            </p:nvSpPr>
            <p:spPr>
              <a:xfrm>
                <a:off x="168275" y="129440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7" name="Rectangle"/>
              <p:cNvSpPr/>
              <p:nvPr/>
            </p:nvSpPr>
            <p:spPr>
              <a:xfrm>
                <a:off x="168275" y="2563410"/>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8" name="Rectangle"/>
              <p:cNvSpPr/>
              <p:nvPr/>
            </p:nvSpPr>
            <p:spPr>
              <a:xfrm>
                <a:off x="168275" y="3895915"/>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9" name="Rectangle"/>
              <p:cNvSpPr/>
              <p:nvPr/>
            </p:nvSpPr>
            <p:spPr>
              <a:xfrm>
                <a:off x="168275" y="5228421"/>
                <a:ext cx="3347574" cy="667540"/>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34" name="Line"/>
            <p:cNvSpPr/>
            <p:nvPr/>
          </p:nvSpPr>
          <p:spPr>
            <a:xfrm rot="25005" flipH="1">
              <a:off x="818358" y="-491824"/>
              <a:ext cx="521111" cy="7832964"/>
            </a:xfrm>
            <a:custGeom>
              <a:avLst/>
              <a:gdLst/>
              <a:ahLst/>
              <a:cxnLst>
                <a:cxn ang="0">
                  <a:pos x="wd2" y="hd2"/>
                </a:cxn>
                <a:cxn ang="5400000">
                  <a:pos x="wd2" y="hd2"/>
                </a:cxn>
                <a:cxn ang="10800000">
                  <a:pos x="wd2" y="hd2"/>
                </a:cxn>
                <a:cxn ang="16200000">
                  <a:pos x="wd2" y="hd2"/>
                </a:cxn>
              </a:cxnLst>
              <a:rect l="0" t="0" r="r" b="b"/>
              <a:pathLst>
                <a:path w="19515" h="21600" extrusionOk="0">
                  <a:moveTo>
                    <a:pt x="2029" y="0"/>
                  </a:moveTo>
                  <a:cubicBezTo>
                    <a:pt x="-1833" y="1146"/>
                    <a:pt x="103" y="2356"/>
                    <a:pt x="7477" y="3405"/>
                  </a:cubicBezTo>
                  <a:cubicBezTo>
                    <a:pt x="10353" y="3814"/>
                    <a:pt x="14017" y="4190"/>
                    <a:pt x="18357" y="4522"/>
                  </a:cubicBezTo>
                  <a:cubicBezTo>
                    <a:pt x="7158" y="4754"/>
                    <a:pt x="-269" y="5535"/>
                    <a:pt x="593" y="6390"/>
                  </a:cubicBezTo>
                  <a:cubicBezTo>
                    <a:pt x="1379" y="7170"/>
                    <a:pt x="8974" y="7821"/>
                    <a:pt x="19325" y="7996"/>
                  </a:cubicBezTo>
                  <a:cubicBezTo>
                    <a:pt x="7965" y="8213"/>
                    <a:pt x="26" y="8967"/>
                    <a:pt x="0" y="9832"/>
                  </a:cubicBezTo>
                  <a:cubicBezTo>
                    <a:pt x="-26" y="10699"/>
                    <a:pt x="7923" y="11458"/>
                    <a:pt x="19325" y="11677"/>
                  </a:cubicBezTo>
                  <a:cubicBezTo>
                    <a:pt x="8190" y="11886"/>
                    <a:pt x="405" y="12625"/>
                    <a:pt x="422" y="13471"/>
                  </a:cubicBezTo>
                  <a:cubicBezTo>
                    <a:pt x="440" y="14321"/>
                    <a:pt x="8314" y="15060"/>
                    <a:pt x="19515" y="15264"/>
                  </a:cubicBezTo>
                  <a:cubicBezTo>
                    <a:pt x="7993" y="15467"/>
                    <a:pt x="-98" y="16229"/>
                    <a:pt x="7" y="17102"/>
                  </a:cubicBezTo>
                  <a:cubicBezTo>
                    <a:pt x="110" y="17955"/>
                    <a:pt x="8055" y="18694"/>
                    <a:pt x="19308" y="18898"/>
                  </a:cubicBezTo>
                  <a:cubicBezTo>
                    <a:pt x="15469" y="18968"/>
                    <a:pt x="11924" y="19107"/>
                    <a:pt x="8983" y="19302"/>
                  </a:cubicBezTo>
                  <a:cubicBezTo>
                    <a:pt x="194" y="19883"/>
                    <a:pt x="-2085" y="20831"/>
                    <a:pt x="3456" y="21600"/>
                  </a:cubicBezTo>
                </a:path>
              </a:pathLst>
            </a:cu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40" name="Line"/>
          <p:cNvSpPr/>
          <p:nvPr/>
        </p:nvSpPr>
        <p:spPr>
          <a:xfrm rot="25005">
            <a:off x="5218208" y="2845636"/>
            <a:ext cx="195765" cy="2969057"/>
          </a:xfrm>
          <a:custGeom>
            <a:avLst/>
            <a:gdLst/>
            <a:ahLst/>
            <a:cxnLst>
              <a:cxn ang="0">
                <a:pos x="wd2" y="hd2"/>
              </a:cxn>
              <a:cxn ang="5400000">
                <a:pos x="wd2" y="hd2"/>
              </a:cxn>
              <a:cxn ang="10800000">
                <a:pos x="wd2" y="hd2"/>
              </a:cxn>
              <a:cxn ang="16200000">
                <a:pos x="wd2" y="hd2"/>
              </a:cxn>
            </a:cxnLst>
            <a:rect l="0" t="0" r="r" b="b"/>
            <a:pathLst>
              <a:path w="19816" h="21600" extrusionOk="0">
                <a:moveTo>
                  <a:pt x="2169" y="0"/>
                </a:moveTo>
                <a:cubicBezTo>
                  <a:pt x="-1784" y="763"/>
                  <a:pt x="-252" y="1655"/>
                  <a:pt x="6092" y="2285"/>
                </a:cubicBezTo>
                <a:cubicBezTo>
                  <a:pt x="9402" y="2613"/>
                  <a:pt x="13831" y="2843"/>
                  <a:pt x="18740" y="2940"/>
                </a:cubicBezTo>
                <a:cubicBezTo>
                  <a:pt x="8338" y="3194"/>
                  <a:pt x="1440" y="4047"/>
                  <a:pt x="2240" y="4981"/>
                </a:cubicBezTo>
                <a:cubicBezTo>
                  <a:pt x="2970" y="5833"/>
                  <a:pt x="10025" y="6544"/>
                  <a:pt x="19639" y="6735"/>
                </a:cubicBezTo>
                <a:cubicBezTo>
                  <a:pt x="9088" y="6973"/>
                  <a:pt x="1713" y="7797"/>
                  <a:pt x="1689" y="8741"/>
                </a:cubicBezTo>
                <a:cubicBezTo>
                  <a:pt x="1665" y="9689"/>
                  <a:pt x="9049" y="10519"/>
                  <a:pt x="19639" y="10757"/>
                </a:cubicBezTo>
                <a:cubicBezTo>
                  <a:pt x="9297" y="10986"/>
                  <a:pt x="2065" y="11793"/>
                  <a:pt x="2082" y="12718"/>
                </a:cubicBezTo>
                <a:cubicBezTo>
                  <a:pt x="2098" y="13646"/>
                  <a:pt x="9412" y="14454"/>
                  <a:pt x="19816" y="14677"/>
                </a:cubicBezTo>
                <a:cubicBezTo>
                  <a:pt x="9114" y="14899"/>
                  <a:pt x="1599" y="15732"/>
                  <a:pt x="1696" y="16685"/>
                </a:cubicBezTo>
                <a:cubicBezTo>
                  <a:pt x="1792" y="17617"/>
                  <a:pt x="9172" y="18425"/>
                  <a:pt x="19624" y="18648"/>
                </a:cubicBezTo>
                <a:cubicBezTo>
                  <a:pt x="16058" y="18725"/>
                  <a:pt x="12765" y="18876"/>
                  <a:pt x="10033" y="19089"/>
                </a:cubicBezTo>
                <a:cubicBezTo>
                  <a:pt x="1870" y="19724"/>
                  <a:pt x="-247" y="20760"/>
                  <a:pt x="4899" y="21600"/>
                </a:cubicBezTo>
              </a:path>
            </a:pathLst>
          </a:custGeom>
          <a:ln w="177800">
            <a:solidFill>
              <a:srgbClr val="000000"/>
            </a:solidFill>
            <a:miter lim="400000"/>
            <a:headEnd type="stealth"/>
            <a:tailEnd type="stealth"/>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Tree>
    <p:extLst>
      <p:ext uri="{BB962C8B-B14F-4D97-AF65-F5344CB8AC3E}">
        <p14:creationId xmlns:p14="http://schemas.microsoft.com/office/powerpoint/2010/main" val="3665577235"/>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0"/>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26"/>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p:tmAbs val="0"/>
                                  </p:iterate>
                                  <p:childTnLst>
                                    <p:set>
                                      <p:cBhvr>
                                        <p:cTn id="21" fill="hold"/>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advAuto="0"/>
      <p:bldP spid="23" grpId="0" animBg="1" advAuto="0"/>
      <p:bldP spid="26" grpId="0" animBg="1" advAuto="0"/>
      <p:bldP spid="32" grpId="0" animBg="1" advAuto="0"/>
      <p:bldP spid="40"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4D2A7B-EF1B-4E22-ABDB-3DEE22C45F45}"/>
              </a:ext>
            </a:extLst>
          </p:cNvPr>
          <p:cNvSpPr>
            <a:spLocks noGrp="1"/>
          </p:cNvSpPr>
          <p:nvPr>
            <p:ph type="title"/>
          </p:nvPr>
        </p:nvSpPr>
        <p:spPr/>
        <p:txBody>
          <a:bodyPr/>
          <a:lstStyle/>
          <a:p>
            <a:r>
              <a:rPr lang="en-US" dirty="0"/>
              <a:t>Hello world! My name is Erin</a:t>
            </a:r>
          </a:p>
        </p:txBody>
      </p:sp>
      <p:pic>
        <p:nvPicPr>
          <p:cNvPr id="7" name="Picture 6" descr="A picture containing person, person, standing, person&#10;&#10;Description automatically generated">
            <a:extLst>
              <a:ext uri="{FF2B5EF4-FFF2-40B4-BE49-F238E27FC236}">
                <a16:creationId xmlns:a16="http://schemas.microsoft.com/office/drawing/2014/main" id="{D0F14EFE-AF67-4331-B9C1-14B554535399}"/>
              </a:ext>
            </a:extLst>
          </p:cNvPr>
          <p:cNvPicPr>
            <a:picLocks noChangeAspect="1"/>
          </p:cNvPicPr>
          <p:nvPr/>
        </p:nvPicPr>
        <p:blipFill>
          <a:blip r:embed="rId2"/>
          <a:stretch>
            <a:fillRect/>
          </a:stretch>
        </p:blipFill>
        <p:spPr>
          <a:xfrm>
            <a:off x="417135" y="1282045"/>
            <a:ext cx="4293909" cy="4293909"/>
          </a:xfrm>
          <a:prstGeom prst="rect">
            <a:avLst/>
          </a:prstGeom>
        </p:spPr>
      </p:pic>
      <p:sp>
        <p:nvSpPr>
          <p:cNvPr id="8" name="TextBox 7">
            <a:extLst>
              <a:ext uri="{FF2B5EF4-FFF2-40B4-BE49-F238E27FC236}">
                <a16:creationId xmlns:a16="http://schemas.microsoft.com/office/drawing/2014/main" id="{5EF25137-ECCA-418A-BE46-4C90D0974B07}"/>
              </a:ext>
            </a:extLst>
          </p:cNvPr>
          <p:cNvSpPr txBox="1"/>
          <p:nvPr/>
        </p:nvSpPr>
        <p:spPr>
          <a:xfrm>
            <a:off x="5344998" y="2045616"/>
            <a:ext cx="2894029" cy="1754326"/>
          </a:xfrm>
          <a:prstGeom prst="rect">
            <a:avLst/>
          </a:prstGeom>
          <a:noFill/>
        </p:spPr>
        <p:txBody>
          <a:bodyPr wrap="square" rtlCol="0">
            <a:spAutoFit/>
          </a:bodyPr>
          <a:lstStyle/>
          <a:p>
            <a:r>
              <a:rPr lang="en-US" dirty="0"/>
              <a:t>Data Scientist at Uncommon Schools</a:t>
            </a:r>
          </a:p>
          <a:p>
            <a:endParaRPr lang="en-US" dirty="0"/>
          </a:p>
          <a:p>
            <a:r>
              <a:rPr lang="en-US" dirty="0"/>
              <a:t>Twitter: @astroeringand</a:t>
            </a:r>
          </a:p>
          <a:p>
            <a:r>
              <a:rPr lang="en-US" dirty="0" err="1"/>
              <a:t>Github</a:t>
            </a:r>
            <a:r>
              <a:rPr lang="en-US" dirty="0"/>
              <a:t>: </a:t>
            </a:r>
            <a:r>
              <a:rPr lang="en-US" dirty="0" err="1"/>
              <a:t>eringrand</a:t>
            </a:r>
            <a:endParaRPr lang="en-US" dirty="0"/>
          </a:p>
          <a:p>
            <a:r>
              <a:rPr lang="en-US" dirty="0"/>
              <a:t>Blog: eringrand.github.io</a:t>
            </a:r>
          </a:p>
        </p:txBody>
      </p:sp>
    </p:spTree>
    <p:extLst>
      <p:ext uri="{BB962C8B-B14F-4D97-AF65-F5344CB8AC3E}">
        <p14:creationId xmlns:p14="http://schemas.microsoft.com/office/powerpoint/2010/main" val="1256371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0" name="Table"/>
          <p:cNvGraphicFramePr/>
          <p:nvPr/>
        </p:nvGraphicFramePr>
        <p:xfrm>
          <a:off x="228600" y="1447801"/>
          <a:ext cx="4343400" cy="4013197"/>
        </p:xfrm>
        <a:graphic>
          <a:graphicData uri="http://schemas.openxmlformats.org/drawingml/2006/table">
            <a:tbl>
              <a:tblPr firstRow="1"/>
              <a:tblGrid>
                <a:gridCol w="1085850">
                  <a:extLst>
                    <a:ext uri="{9D8B030D-6E8A-4147-A177-3AD203B41FA5}">
                      <a16:colId xmlns:a16="http://schemas.microsoft.com/office/drawing/2014/main" val="20000"/>
                    </a:ext>
                  </a:extLst>
                </a:gridCol>
                <a:gridCol w="1085850">
                  <a:extLst>
                    <a:ext uri="{9D8B030D-6E8A-4147-A177-3AD203B41FA5}">
                      <a16:colId xmlns:a16="http://schemas.microsoft.com/office/drawing/2014/main" val="20001"/>
                    </a:ext>
                  </a:extLst>
                </a:gridCol>
                <a:gridCol w="1085850">
                  <a:extLst>
                    <a:ext uri="{9D8B030D-6E8A-4147-A177-3AD203B41FA5}">
                      <a16:colId xmlns:a16="http://schemas.microsoft.com/office/drawing/2014/main" val="20002"/>
                    </a:ext>
                  </a:extLst>
                </a:gridCol>
                <a:gridCol w="1085850">
                  <a:extLst>
                    <a:ext uri="{9D8B030D-6E8A-4147-A177-3AD203B41FA5}">
                      <a16:colId xmlns:a16="http://schemas.microsoft.com/office/drawing/2014/main" val="20003"/>
                    </a:ext>
                  </a:extLst>
                </a:gridCol>
              </a:tblGrid>
              <a:tr h="472141">
                <a:tc>
                  <a:txBody>
                    <a:bodyPr/>
                    <a:lstStyle/>
                    <a:p>
                      <a:pPr defTabSz="914400">
                        <a:defRPr sz="1800" b="0">
                          <a:solidFill>
                            <a:srgbClr val="000000"/>
                          </a:solidFill>
                        </a:defRPr>
                      </a:pPr>
                      <a:r>
                        <a:rPr sz="1800" dirty="0">
                          <a:sym typeface="Helvetica"/>
                        </a:rPr>
                        <a:t>country</a:t>
                      </a:r>
                      <a:endParaRPr sz="1800" b="1" dirty="0">
                        <a:solidFill>
                          <a:srgbClr val="FFFFFF"/>
                        </a:solidFill>
                        <a:sym typeface="Helvetica"/>
                      </a:endParaRPr>
                    </a:p>
                  </a:txBody>
                  <a:tcPr marL="19050" marR="19050" marT="25400" marB="25400" anchor="ctr" horzOverflow="overflow"/>
                </a:tc>
                <a:tc>
                  <a:txBody>
                    <a:bodyPr/>
                    <a:lstStyle/>
                    <a:p>
                      <a:pPr defTabSz="914400">
                        <a:defRPr sz="1800" b="0">
                          <a:solidFill>
                            <a:srgbClr val="000000"/>
                          </a:solidFill>
                        </a:defRPr>
                      </a:pPr>
                      <a:r>
                        <a:rPr sz="1800">
                          <a:sym typeface="Helvetica"/>
                        </a:rPr>
                        <a:t>year</a:t>
                      </a:r>
                      <a:endParaRPr sz="1800" b="1">
                        <a:solidFill>
                          <a:srgbClr val="FFFFFF"/>
                        </a:solidFill>
                        <a:sym typeface="Helvetica"/>
                      </a:endParaRPr>
                    </a:p>
                  </a:txBody>
                  <a:tcPr marL="19050" marR="19050" marT="25400" marB="25400" anchor="ctr" horzOverflow="overflow"/>
                </a:tc>
                <a:tc>
                  <a:txBody>
                    <a:bodyPr/>
                    <a:lstStyle/>
                    <a:p>
                      <a:pPr defTabSz="914400">
                        <a:defRPr sz="1800" b="0">
                          <a:solidFill>
                            <a:srgbClr val="000000"/>
                          </a:solidFill>
                        </a:defRPr>
                      </a:pPr>
                      <a:r>
                        <a:rPr sz="1800">
                          <a:sym typeface="Helvetica"/>
                        </a:rPr>
                        <a:t>cases</a:t>
                      </a:r>
                      <a:endParaRPr sz="1800" b="1">
                        <a:solidFill>
                          <a:srgbClr val="FFFFFF"/>
                        </a:solidFill>
                        <a:sym typeface="Helvetica"/>
                      </a:endParaRPr>
                    </a:p>
                  </a:txBody>
                  <a:tcPr marL="19050" marR="19050" marT="25400" marB="25400" anchor="ctr" horzOverflow="overflow"/>
                </a:tc>
                <a:tc>
                  <a:txBody>
                    <a:bodyPr/>
                    <a:lstStyle/>
                    <a:p>
                      <a:pPr defTabSz="914400">
                        <a:defRPr sz="1800" b="0">
                          <a:solidFill>
                            <a:srgbClr val="000000"/>
                          </a:solidFill>
                        </a:defRPr>
                      </a:pPr>
                      <a:r>
                        <a:rPr sz="1800" dirty="0">
                          <a:sym typeface="Helvetica"/>
                        </a:rPr>
                        <a:t>pop</a:t>
                      </a:r>
                      <a:endParaRPr sz="1800" b="1" dirty="0">
                        <a:solidFill>
                          <a:srgbClr val="FFFFFF"/>
                        </a:solidFill>
                        <a:sym typeface="Helvetica"/>
                      </a:endParaRPr>
                    </a:p>
                  </a:txBody>
                  <a:tcPr marL="19050" marR="19050" marT="25400" marB="25400" anchor="ctr" horzOverflow="overflow"/>
                </a:tc>
                <a:extLst>
                  <a:ext uri="{0D108BD9-81ED-4DB2-BD59-A6C34878D82A}">
                    <a16:rowId xmlns:a16="http://schemas.microsoft.com/office/drawing/2014/main" val="10000"/>
                  </a:ext>
                </a:extLst>
              </a:tr>
              <a:tr h="590176">
                <a:tc>
                  <a:txBody>
                    <a:bodyPr/>
                    <a:lstStyle/>
                    <a:p>
                      <a:pPr defTabSz="914400">
                        <a:defRPr sz="1800"/>
                      </a:pPr>
                      <a:r>
                        <a:rPr sz="1400">
                          <a:sym typeface="Helvetica"/>
                        </a:rPr>
                        <a:t>Afghanistan</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1999</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745</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19987071</a:t>
                      </a:r>
                      <a:endParaRPr sz="14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90176">
                <a:tc>
                  <a:txBody>
                    <a:bodyPr/>
                    <a:lstStyle/>
                    <a:p>
                      <a:pPr defTabSz="914400">
                        <a:defRPr sz="1800"/>
                      </a:pPr>
                      <a:r>
                        <a:rPr sz="1400">
                          <a:sym typeface="Helvetica"/>
                        </a:rPr>
                        <a:t>Afghanistan</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2000</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2666</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20595360</a:t>
                      </a:r>
                      <a:endParaRPr sz="14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90176">
                <a:tc>
                  <a:txBody>
                    <a:bodyPr/>
                    <a:lstStyle/>
                    <a:p>
                      <a:pPr defTabSz="914400">
                        <a:defRPr sz="1800"/>
                      </a:pPr>
                      <a:r>
                        <a:rPr sz="1400">
                          <a:sym typeface="Helvetica"/>
                        </a:rPr>
                        <a:t>Brazil</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1999</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37737</a:t>
                      </a:r>
                      <a:endParaRPr sz="14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172006362</a:t>
                      </a:r>
                      <a:endParaRPr sz="14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590176">
                <a:tc>
                  <a:txBody>
                    <a:bodyPr/>
                    <a:lstStyle/>
                    <a:p>
                      <a:pPr defTabSz="914400">
                        <a:defRPr sz="1800"/>
                      </a:pPr>
                      <a:r>
                        <a:rPr sz="1400">
                          <a:sym typeface="Helvetica"/>
                        </a:rPr>
                        <a:t>Brazil</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2000</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80488</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174504898</a:t>
                      </a:r>
                      <a:endParaRPr sz="14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590176">
                <a:tc>
                  <a:txBody>
                    <a:bodyPr/>
                    <a:lstStyle/>
                    <a:p>
                      <a:pPr defTabSz="914400">
                        <a:defRPr sz="1800"/>
                      </a:pPr>
                      <a:r>
                        <a:rPr sz="1400">
                          <a:sym typeface="Helvetica"/>
                        </a:rPr>
                        <a:t>China</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1999</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212258</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1272915272</a:t>
                      </a:r>
                      <a:endParaRPr sz="14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590176">
                <a:tc>
                  <a:txBody>
                    <a:bodyPr/>
                    <a:lstStyle/>
                    <a:p>
                      <a:pPr defTabSz="914400">
                        <a:defRPr sz="1800"/>
                      </a:pPr>
                      <a:r>
                        <a:rPr sz="1400">
                          <a:sym typeface="Helvetica"/>
                        </a:rPr>
                        <a:t>China</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2000</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a:sym typeface="Helvetica"/>
                        </a:rPr>
                        <a:t>213766</a:t>
                      </a:r>
                      <a:endParaRPr sz="14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400" dirty="0">
                          <a:sym typeface="Helvetica"/>
                        </a:rPr>
                        <a:t>1280428583</a:t>
                      </a:r>
                      <a:endParaRPr sz="14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281" name="A data set is tidy iff:…"/>
          <p:cNvSpPr txBox="1"/>
          <p:nvPr/>
        </p:nvSpPr>
        <p:spPr>
          <a:xfrm>
            <a:off x="5105400" y="1447800"/>
            <a:ext cx="3733801" cy="388620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1260"/>
              </a:spcBef>
              <a:defRPr sz="6000">
                <a:latin typeface="Source Sans Pro Light"/>
                <a:ea typeface="Source Sans Pro Light"/>
                <a:cs typeface="Source Sans Pro Light"/>
                <a:sym typeface="Source Sans Pro Light"/>
              </a:defRPr>
            </a:pPr>
            <a:r>
              <a:rPr sz="2800" dirty="0">
                <a:latin typeface="+mn-lt"/>
              </a:rPr>
              <a:t>A data set is </a:t>
            </a:r>
            <a:r>
              <a:rPr sz="2800" b="1" dirty="0">
                <a:latin typeface="+mn-lt"/>
                <a:ea typeface="Source Sans Pro"/>
                <a:cs typeface="Source Sans Pro"/>
                <a:sym typeface="Source Sans Pro"/>
              </a:rPr>
              <a:t>tidy</a:t>
            </a:r>
            <a:r>
              <a:rPr sz="2800" dirty="0">
                <a:latin typeface="+mn-lt"/>
              </a:rPr>
              <a:t> </a:t>
            </a:r>
            <a:r>
              <a:rPr sz="2800" dirty="0" err="1">
                <a:latin typeface="+mn-lt"/>
              </a:rPr>
              <a:t>iff</a:t>
            </a:r>
            <a:r>
              <a:rPr sz="2800" dirty="0">
                <a:latin typeface="+mn-lt"/>
              </a:rPr>
              <a:t>:</a:t>
            </a:r>
          </a:p>
          <a:p>
            <a:pPr marL="330708" indent="-330708" algn="l">
              <a:spcBef>
                <a:spcPts val="1260"/>
              </a:spcBef>
              <a:buSzPct val="100000"/>
              <a:buAutoNum type="arabicPeriod"/>
              <a:defRPr sz="6000">
                <a:latin typeface="Source Sans Pro Light"/>
                <a:ea typeface="Source Sans Pro Light"/>
                <a:cs typeface="Source Sans Pro Light"/>
                <a:sym typeface="Source Sans Pro Light"/>
              </a:defRPr>
            </a:pPr>
            <a:r>
              <a:rPr sz="2800" dirty="0">
                <a:latin typeface="+mn-lt"/>
              </a:rPr>
              <a:t>Each </a:t>
            </a:r>
            <a:r>
              <a:rPr sz="2800" b="1" dirty="0">
                <a:solidFill>
                  <a:srgbClr val="78AAD6"/>
                </a:solidFill>
                <a:latin typeface="+mn-lt"/>
                <a:ea typeface="Source Sans Pro"/>
                <a:cs typeface="Source Sans Pro"/>
                <a:sym typeface="Source Sans Pro"/>
              </a:rPr>
              <a:t>variable</a:t>
            </a:r>
            <a:r>
              <a:rPr sz="2800" dirty="0">
                <a:latin typeface="+mn-lt"/>
              </a:rPr>
              <a:t> is in its own </a:t>
            </a:r>
            <a:r>
              <a:rPr sz="2800" b="1" dirty="0">
                <a:solidFill>
                  <a:srgbClr val="78AAD6"/>
                </a:solidFill>
                <a:latin typeface="+mn-lt"/>
                <a:ea typeface="Source Sans Pro"/>
                <a:cs typeface="Source Sans Pro"/>
                <a:sym typeface="Source Sans Pro"/>
              </a:rPr>
              <a:t>column</a:t>
            </a:r>
          </a:p>
          <a:p>
            <a:pPr marL="330708" indent="-330708" algn="l">
              <a:spcBef>
                <a:spcPts val="1260"/>
              </a:spcBef>
              <a:buSzPct val="100000"/>
              <a:buAutoNum type="arabicPeriod"/>
              <a:defRPr sz="6000">
                <a:latin typeface="Source Sans Pro Light"/>
                <a:ea typeface="Source Sans Pro Light"/>
                <a:cs typeface="Source Sans Pro Light"/>
                <a:sym typeface="Source Sans Pro Light"/>
              </a:defRPr>
            </a:pPr>
            <a:r>
              <a:rPr sz="2800" dirty="0">
                <a:latin typeface="+mn-lt"/>
              </a:rPr>
              <a:t>Each </a:t>
            </a:r>
            <a:r>
              <a:rPr sz="2800" b="1" dirty="0">
                <a:solidFill>
                  <a:srgbClr val="78A642"/>
                </a:solidFill>
                <a:latin typeface="+mn-lt"/>
                <a:ea typeface="Source Sans Pro"/>
                <a:cs typeface="Source Sans Pro"/>
                <a:sym typeface="Source Sans Pro"/>
              </a:rPr>
              <a:t>case</a:t>
            </a:r>
            <a:r>
              <a:rPr sz="2800" dirty="0">
                <a:latin typeface="+mn-lt"/>
              </a:rPr>
              <a:t> is in its own </a:t>
            </a:r>
            <a:r>
              <a:rPr sz="2800" b="1" dirty="0">
                <a:solidFill>
                  <a:srgbClr val="78A642"/>
                </a:solidFill>
                <a:latin typeface="+mn-lt"/>
                <a:ea typeface="Source Sans Pro"/>
                <a:cs typeface="Source Sans Pro"/>
                <a:sym typeface="Source Sans Pro"/>
              </a:rPr>
              <a:t>row</a:t>
            </a:r>
          </a:p>
          <a:p>
            <a:pPr marL="330708" indent="-330708" algn="l">
              <a:spcBef>
                <a:spcPts val="1260"/>
              </a:spcBef>
              <a:buSzPct val="100000"/>
              <a:buAutoNum type="arabicPeriod"/>
              <a:defRPr sz="6000">
                <a:latin typeface="Source Sans Pro Light"/>
                <a:ea typeface="Source Sans Pro Light"/>
                <a:cs typeface="Source Sans Pro Light"/>
                <a:sym typeface="Source Sans Pro Light"/>
              </a:defRPr>
            </a:pPr>
            <a:r>
              <a:rPr sz="2800" dirty="0">
                <a:latin typeface="+mn-lt"/>
              </a:rPr>
              <a:t>Each </a:t>
            </a:r>
            <a:r>
              <a:rPr sz="2800" b="1" dirty="0">
                <a:solidFill>
                  <a:srgbClr val="FF7E79"/>
                </a:solidFill>
                <a:latin typeface="+mn-lt"/>
                <a:ea typeface="Source Sans Pro"/>
                <a:cs typeface="Source Sans Pro"/>
                <a:sym typeface="Source Sans Pro"/>
              </a:rPr>
              <a:t>value</a:t>
            </a:r>
            <a:r>
              <a:rPr sz="2800" dirty="0">
                <a:latin typeface="+mn-lt"/>
              </a:rPr>
              <a:t> is in its own </a:t>
            </a:r>
            <a:r>
              <a:rPr sz="2800" b="1" dirty="0">
                <a:solidFill>
                  <a:srgbClr val="FF7E79"/>
                </a:solidFill>
                <a:latin typeface="+mn-lt"/>
                <a:ea typeface="Source Sans Pro"/>
                <a:cs typeface="Source Sans Pro"/>
                <a:sym typeface="Source Sans Pro"/>
              </a:rPr>
              <a:t>cell</a:t>
            </a:r>
          </a:p>
        </p:txBody>
      </p:sp>
      <p:grpSp>
        <p:nvGrpSpPr>
          <p:cNvPr id="287" name="Group"/>
          <p:cNvGrpSpPr/>
          <p:nvPr/>
        </p:nvGrpSpPr>
        <p:grpSpPr>
          <a:xfrm>
            <a:off x="228600" y="1834738"/>
            <a:ext cx="4267200" cy="3280155"/>
            <a:chOff x="973047" y="0"/>
            <a:chExt cx="9002753" cy="4951757"/>
          </a:xfrm>
        </p:grpSpPr>
        <p:sp>
          <p:nvSpPr>
            <p:cNvPr id="282" name="Rectangle"/>
            <p:cNvSpPr/>
            <p:nvPr/>
          </p:nvSpPr>
          <p:spPr>
            <a:xfrm>
              <a:off x="973047" y="0"/>
              <a:ext cx="9002754" cy="4951758"/>
            </a:xfrm>
            <a:prstGeom prst="rect">
              <a:avLst/>
            </a:prstGeom>
            <a:solidFill>
              <a:srgbClr val="FFFFFF">
                <a:alpha val="80000"/>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83" name="Line"/>
            <p:cNvSpPr/>
            <p:nvPr/>
          </p:nvSpPr>
          <p:spPr>
            <a:xfrm flipV="1">
              <a:off x="2221180" y="131314"/>
              <a:ext cx="1" cy="4692265"/>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sp>
          <p:nvSpPr>
            <p:cNvPr id="284" name="Line"/>
            <p:cNvSpPr/>
            <p:nvPr/>
          </p:nvSpPr>
          <p:spPr>
            <a:xfrm flipV="1">
              <a:off x="6307082" y="132529"/>
              <a:ext cx="1" cy="468670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sp>
          <p:nvSpPr>
            <p:cNvPr id="285" name="Line"/>
            <p:cNvSpPr/>
            <p:nvPr/>
          </p:nvSpPr>
          <p:spPr>
            <a:xfrm flipV="1">
              <a:off x="8616203" y="132529"/>
              <a:ext cx="1" cy="468670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sp>
          <p:nvSpPr>
            <p:cNvPr id="286" name="Line"/>
            <p:cNvSpPr/>
            <p:nvPr/>
          </p:nvSpPr>
          <p:spPr>
            <a:xfrm flipV="1">
              <a:off x="4431886" y="132529"/>
              <a:ext cx="1" cy="468670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grpSp>
        <p:nvGrpSpPr>
          <p:cNvPr id="295" name="Group"/>
          <p:cNvGrpSpPr/>
          <p:nvPr/>
        </p:nvGrpSpPr>
        <p:grpSpPr>
          <a:xfrm>
            <a:off x="228600" y="1834738"/>
            <a:ext cx="4267200" cy="3575462"/>
            <a:chOff x="0" y="0"/>
            <a:chExt cx="8914655" cy="4863093"/>
          </a:xfrm>
        </p:grpSpPr>
        <p:sp>
          <p:nvSpPr>
            <p:cNvPr id="288" name="Rectangle"/>
            <p:cNvSpPr/>
            <p:nvPr/>
          </p:nvSpPr>
          <p:spPr>
            <a:xfrm>
              <a:off x="0" y="0"/>
              <a:ext cx="8914656" cy="4863094"/>
            </a:xfrm>
            <a:prstGeom prst="rect">
              <a:avLst/>
            </a:prstGeom>
            <a:solidFill>
              <a:srgbClr val="FFFFFF">
                <a:alpha val="80000"/>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89" name="Line"/>
            <p:cNvSpPr/>
            <p:nvPr/>
          </p:nvSpPr>
          <p:spPr>
            <a:xfrm>
              <a:off x="259153" y="530837"/>
              <a:ext cx="8352669"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90" name="Line"/>
            <p:cNvSpPr/>
            <p:nvPr/>
          </p:nvSpPr>
          <p:spPr>
            <a:xfrm>
              <a:off x="261412" y="1291120"/>
              <a:ext cx="8350410"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91" name="Line"/>
            <p:cNvSpPr/>
            <p:nvPr/>
          </p:nvSpPr>
          <p:spPr>
            <a:xfrm>
              <a:off x="263672" y="2051404"/>
              <a:ext cx="8348150"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92" name="Line"/>
            <p:cNvSpPr/>
            <p:nvPr/>
          </p:nvSpPr>
          <p:spPr>
            <a:xfrm>
              <a:off x="265932" y="2811688"/>
              <a:ext cx="8345890"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93" name="Line"/>
            <p:cNvSpPr/>
            <p:nvPr/>
          </p:nvSpPr>
          <p:spPr>
            <a:xfrm>
              <a:off x="268191" y="3571971"/>
              <a:ext cx="8343631"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294" name="Line"/>
            <p:cNvSpPr/>
            <p:nvPr/>
          </p:nvSpPr>
          <p:spPr>
            <a:xfrm>
              <a:off x="270451" y="4332256"/>
              <a:ext cx="8341372" cy="1"/>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a:p>
          </p:txBody>
        </p:sp>
      </p:grpSp>
      <p:sp>
        <p:nvSpPr>
          <p:cNvPr id="2" name="Title 1"/>
          <p:cNvSpPr>
            <a:spLocks noGrp="1"/>
          </p:cNvSpPr>
          <p:nvPr>
            <p:ph type="title"/>
          </p:nvPr>
        </p:nvSpPr>
        <p:spPr/>
        <p:txBody>
          <a:bodyPr/>
          <a:lstStyle/>
          <a:p>
            <a:r>
              <a:rPr lang="en-US" sz="3200" dirty="0"/>
              <a:t>Tidy Data</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81">
                                            <p:txEl>
                                              <p:pRg st="1" end="1"/>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28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iterate>
                                    <p:tmAbs val="0"/>
                                  </p:iterate>
                                  <p:childTnLst>
                                    <p:set>
                                      <p:cBhvr>
                                        <p:cTn id="13" fill="hold"/>
                                        <p:tgtEl>
                                          <p:spTgt spid="281">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29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281">
                                            <p:txEl>
                                              <p:pRg st="3" end="3"/>
                                            </p:txEl>
                                          </p:spTgt>
                                        </p:tgtEl>
                                        <p:attrNameLst>
                                          <p:attrName>style.visibility</p:attrName>
                                        </p:attrNameLst>
                                      </p:cBhvr>
                                      <p:to>
                                        <p:strVal val="visible"/>
                                      </p:to>
                                    </p:set>
                                  </p:childTnLst>
                                </p:cTn>
                              </p:par>
                            </p:childTnLst>
                          </p:cTn>
                        </p:par>
                        <p:par>
                          <p:cTn id="21" fill="hold">
                            <p:stCondLst>
                              <p:cond delay="0"/>
                            </p:stCondLst>
                            <p:childTnLst>
                              <p:par>
                                <p:cTn id="22" presetID="1" presetClass="exit" presetSubtype="0" fill="hold" grpId="1" nodeType="afterEffect">
                                  <p:stCondLst>
                                    <p:cond delay="0"/>
                                  </p:stCondLst>
                                  <p:iterate>
                                    <p:tmAbs val="0"/>
                                  </p:iterate>
                                  <p:childTnLst>
                                    <p:set>
                                      <p:cBhvr>
                                        <p:cTn id="23" fill="hold">
                                          <p:stCondLst>
                                            <p:cond delay="0"/>
                                          </p:stCondLst>
                                        </p:cTn>
                                        <p:tgtEl>
                                          <p:spTgt spid="287"/>
                                        </p:tgtEl>
                                        <p:attrNameLst>
                                          <p:attrName>style.visibility</p:attrName>
                                        </p:attrNameLst>
                                      </p:cBhvr>
                                      <p:to>
                                        <p:strVal val="hidden"/>
                                      </p:to>
                                    </p:set>
                                  </p:childTnLst>
                                </p:cTn>
                              </p:par>
                            </p:childTnLst>
                          </p:cTn>
                        </p:par>
                        <p:par>
                          <p:cTn id="24" fill="hold">
                            <p:stCondLst>
                              <p:cond delay="0"/>
                            </p:stCondLst>
                            <p:childTnLst>
                              <p:par>
                                <p:cTn id="25" presetID="1" presetClass="exit" presetSubtype="0" fill="hold" grpId="1" nodeType="afterEffect">
                                  <p:stCondLst>
                                    <p:cond delay="0"/>
                                  </p:stCondLst>
                                  <p:iterate>
                                    <p:tmAbs val="0"/>
                                  </p:iterate>
                                  <p:childTnLst>
                                    <p:set>
                                      <p:cBhvr>
                                        <p:cTn id="26" fill="hold">
                                          <p:stCondLst>
                                            <p:cond delay="0"/>
                                          </p:stCondLst>
                                        </p:cTn>
                                        <p:tgtEl>
                                          <p:spTgt spid="29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1" grpId="0" build="p" bldLvl="5" animBg="1" advAuto="0"/>
      <p:bldP spid="287" grpId="0" animBg="1" advAuto="0"/>
      <p:bldP spid="287" grpId="1" animBg="1" advAuto="0"/>
      <p:bldP spid="295" grpId="0" animBg="1" advAuto="0"/>
      <p:bldP spid="295"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94598" y="1447800"/>
            <a:ext cx="8555140" cy="4408920"/>
            <a:chOff x="194598" y="575615"/>
            <a:chExt cx="8555140" cy="4408920"/>
          </a:xfrm>
        </p:grpSpPr>
        <p:pic>
          <p:nvPicPr>
            <p:cNvPr id="324" name="Screen Shot 2017-07-20 at 1.26.06 PM.png" descr="Screen Shot 2017-07-20 at 1.26.06 PM.png"/>
            <p:cNvPicPr>
              <a:picLocks noChangeAspect="1"/>
            </p:cNvPicPr>
            <p:nvPr/>
          </p:nvPicPr>
          <p:blipFill>
            <a:blip r:embed="rId2"/>
            <a:srcRect r="20800"/>
            <a:stretch>
              <a:fillRect/>
            </a:stretch>
          </p:blipFill>
          <p:spPr>
            <a:xfrm>
              <a:off x="194598" y="575615"/>
              <a:ext cx="6451181" cy="4408920"/>
            </a:xfrm>
            <a:prstGeom prst="rect">
              <a:avLst/>
            </a:prstGeom>
            <a:ln w="12700">
              <a:miter lim="400000"/>
            </a:ln>
          </p:spPr>
        </p:pic>
        <p:pic>
          <p:nvPicPr>
            <p:cNvPr id="325" name="Screen Shot 2017-07-20 at 1.54.14 PM.png" descr="Screen Shot 2017-07-20 at 1.54.14 PM.png"/>
            <p:cNvPicPr>
              <a:picLocks noChangeAspect="1"/>
            </p:cNvPicPr>
            <p:nvPr/>
          </p:nvPicPr>
          <p:blipFill>
            <a:blip r:embed="rId3"/>
            <a:srcRect l="50939"/>
            <a:stretch>
              <a:fillRect/>
            </a:stretch>
          </p:blipFill>
          <p:spPr>
            <a:xfrm>
              <a:off x="7095138" y="975565"/>
              <a:ext cx="1654600" cy="3258009"/>
            </a:xfrm>
            <a:prstGeom prst="rect">
              <a:avLst/>
            </a:prstGeom>
            <a:ln w="12700">
              <a:miter lim="400000"/>
            </a:ln>
          </p:spPr>
        </p:pic>
        <p:grpSp>
          <p:nvGrpSpPr>
            <p:cNvPr id="335" name="Group"/>
            <p:cNvGrpSpPr/>
            <p:nvPr/>
          </p:nvGrpSpPr>
          <p:grpSpPr>
            <a:xfrm>
              <a:off x="4013735" y="1626746"/>
              <a:ext cx="3201750" cy="2459023"/>
              <a:chOff x="0" y="-38100"/>
              <a:chExt cx="8537997" cy="4918043"/>
            </a:xfrm>
          </p:grpSpPr>
          <p:sp>
            <p:nvSpPr>
              <p:cNvPr id="329" name="Arrow"/>
              <p:cNvSpPr/>
              <p:nvPr/>
            </p:nvSpPr>
            <p:spPr>
              <a:xfrm>
                <a:off x="0" y="-38100"/>
                <a:ext cx="8530577" cy="610393"/>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30" name="Arrow"/>
              <p:cNvSpPr/>
              <p:nvPr/>
            </p:nvSpPr>
            <p:spPr>
              <a:xfrm>
                <a:off x="7420" y="823430"/>
                <a:ext cx="8530578" cy="610393"/>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31" name="Arrow"/>
              <p:cNvSpPr/>
              <p:nvPr/>
            </p:nvSpPr>
            <p:spPr>
              <a:xfrm>
                <a:off x="0" y="1684960"/>
                <a:ext cx="8530577"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32" name="Arrow"/>
              <p:cNvSpPr/>
              <p:nvPr/>
            </p:nvSpPr>
            <p:spPr>
              <a:xfrm>
                <a:off x="7420" y="2546490"/>
                <a:ext cx="8530578"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33" name="Arrow"/>
              <p:cNvSpPr/>
              <p:nvPr/>
            </p:nvSpPr>
            <p:spPr>
              <a:xfrm>
                <a:off x="7420" y="3408020"/>
                <a:ext cx="8530578"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334" name="Arrow"/>
              <p:cNvSpPr/>
              <p:nvPr/>
            </p:nvSpPr>
            <p:spPr>
              <a:xfrm>
                <a:off x="0" y="4269550"/>
                <a:ext cx="8530577" cy="610394"/>
              </a:xfrm>
              <a:prstGeom prst="rightArrow">
                <a:avLst>
                  <a:gd name="adj1" fmla="val 54419"/>
                  <a:gd name="adj2" fmla="val 96209"/>
                </a:avLst>
              </a:prstGeom>
              <a:gradFill flip="none" rotWithShape="1">
                <a:gsLst>
                  <a:gs pos="0">
                    <a:srgbClr val="FFFFFF">
                      <a:alpha val="44556"/>
                    </a:srgbClr>
                  </a:gs>
                  <a:gs pos="100000">
                    <a:schemeClr val="accent1"/>
                  </a:gs>
                </a:gsLst>
                <a:lin ang="0" scaled="0"/>
              </a:gradFill>
              <a:ln w="127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grpSp>
      </p:grpSp>
      <p:sp>
        <p:nvSpPr>
          <p:cNvPr id="2" name="Title 1"/>
          <p:cNvSpPr>
            <a:spLocks noGrp="1"/>
          </p:cNvSpPr>
          <p:nvPr>
            <p:ph type="title"/>
          </p:nvPr>
        </p:nvSpPr>
        <p:spPr/>
        <p:txBody>
          <a:bodyPr/>
          <a:lstStyle/>
          <a:p>
            <a:r>
              <a:rPr lang="en-US" dirty="0"/>
              <a:t>Tidy Data  is easy to manipulate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pivot_longer</a:t>
            </a:r>
            <a:r>
              <a:rPr lang="en-US" dirty="0"/>
              <a:t>()</a:t>
            </a:r>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8288" y="990600"/>
            <a:ext cx="6065837" cy="5224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dirty="0"/>
              <a:t>Toy Data - Wide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5" name="Table"/>
          <p:cNvGraphicFramePr/>
          <p:nvPr/>
        </p:nvGraphicFramePr>
        <p:xfrm>
          <a:off x="4542106" y="3886200"/>
          <a:ext cx="4305948" cy="2013448"/>
        </p:xfrm>
        <a:graphic>
          <a:graphicData uri="http://schemas.openxmlformats.org/drawingml/2006/table">
            <a:tbl>
              <a:tblPr firstRow="1" firstCol="1"/>
              <a:tblGrid>
                <a:gridCol w="1076487">
                  <a:extLst>
                    <a:ext uri="{9D8B030D-6E8A-4147-A177-3AD203B41FA5}">
                      <a16:colId xmlns:a16="http://schemas.microsoft.com/office/drawing/2014/main" val="20000"/>
                    </a:ext>
                  </a:extLst>
                </a:gridCol>
                <a:gridCol w="1076487">
                  <a:extLst>
                    <a:ext uri="{9D8B030D-6E8A-4147-A177-3AD203B41FA5}">
                      <a16:colId xmlns:a16="http://schemas.microsoft.com/office/drawing/2014/main" val="20001"/>
                    </a:ext>
                  </a:extLst>
                </a:gridCol>
                <a:gridCol w="1076487">
                  <a:extLst>
                    <a:ext uri="{9D8B030D-6E8A-4147-A177-3AD203B41FA5}">
                      <a16:colId xmlns:a16="http://schemas.microsoft.com/office/drawing/2014/main" val="20002"/>
                    </a:ext>
                  </a:extLst>
                </a:gridCol>
                <a:gridCol w="1076487">
                  <a:extLst>
                    <a:ext uri="{9D8B030D-6E8A-4147-A177-3AD203B41FA5}">
                      <a16:colId xmlns:a16="http://schemas.microsoft.com/office/drawing/2014/main" val="20003"/>
                    </a:ext>
                  </a:extLst>
                </a:gridCol>
              </a:tblGrid>
              <a:tr h="50336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0336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0336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0336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3" name="Rectangle 2"/>
          <p:cNvSpPr/>
          <p:nvPr/>
        </p:nvSpPr>
        <p:spPr>
          <a:xfrm>
            <a:off x="236806" y="1219200"/>
            <a:ext cx="8610600" cy="1569660"/>
          </a:xfrm>
          <a:prstGeom prst="rect">
            <a:avLst/>
          </a:prstGeom>
        </p:spPr>
        <p:txBody>
          <a:bodyPr wrap="square">
            <a:spAutoFit/>
          </a:bodyPr>
          <a:lstStyle/>
          <a:p>
            <a:pPr algn="l" defTabSz="242910">
              <a:spcBef>
                <a:spcPts val="966"/>
              </a:spcBef>
              <a:defRPr sz="5940">
                <a:solidFill>
                  <a:srgbClr val="005493"/>
                </a:solidFill>
                <a:latin typeface="Source Sans Pro"/>
                <a:ea typeface="Source Sans Pro"/>
                <a:cs typeface="Source Sans Pro"/>
                <a:sym typeface="Source Sans Pro"/>
              </a:defRPr>
            </a:pPr>
            <a:r>
              <a:rPr lang="en-US" sz="3200" dirty="0">
                <a:latin typeface="+mn-lt"/>
              </a:rPr>
              <a:t>On a sheet of paper, draw how the cases data set would look if it had the same </a:t>
            </a:r>
            <a:r>
              <a:rPr lang="en-US" sz="3200" dirty="0" err="1">
                <a:latin typeface="+mn-lt"/>
              </a:rPr>
              <a:t>values_from</a:t>
            </a:r>
            <a:r>
              <a:rPr lang="en-US" sz="3200" dirty="0">
                <a:latin typeface="+mn-lt"/>
              </a:rPr>
              <a:t> grouped into three columns: </a:t>
            </a:r>
            <a:r>
              <a:rPr lang="en-US" sz="3200" i="1" dirty="0">
                <a:latin typeface="+mn-lt"/>
              </a:rPr>
              <a:t>country</a:t>
            </a:r>
            <a:r>
              <a:rPr lang="en-US" sz="3200" dirty="0">
                <a:latin typeface="+mn-lt"/>
              </a:rPr>
              <a:t>, </a:t>
            </a:r>
            <a:r>
              <a:rPr lang="en-US" sz="3200" i="1" dirty="0">
                <a:latin typeface="+mn-lt"/>
              </a:rPr>
              <a:t>year</a:t>
            </a:r>
            <a:r>
              <a:rPr lang="en-US" sz="3200" dirty="0">
                <a:latin typeface="+mn-lt"/>
              </a:rPr>
              <a:t>, </a:t>
            </a:r>
            <a:r>
              <a:rPr lang="en-US" sz="3200" i="1" dirty="0">
                <a:latin typeface="+mn-lt"/>
              </a:rPr>
              <a:t>n</a:t>
            </a:r>
          </a:p>
        </p:txBody>
      </p:sp>
      <p:sp>
        <p:nvSpPr>
          <p:cNvPr id="8" name="Title 1"/>
          <p:cNvSpPr txBox="1">
            <a:spLocks/>
          </p:cNvSpPr>
          <p:nvPr/>
        </p:nvSpPr>
        <p:spPr>
          <a:xfrm>
            <a:off x="304800" y="24141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Your Turn</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4" name="Rectangle 3"/>
          <p:cNvSpPr/>
          <p:nvPr/>
        </p:nvSpPr>
        <p:spPr>
          <a:xfrm>
            <a:off x="5410200" y="1600200"/>
            <a:ext cx="3505200" cy="44958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1981200"/>
            <a:ext cx="3505200" cy="41148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0925085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2590800"/>
            <a:ext cx="3505200" cy="35052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25308313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2"/>
                    </a:solidFill>
                  </a:tcPr>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a:solidFill>
                            <a:srgbClr val="FFFFFF"/>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2971800"/>
            <a:ext cx="3505200" cy="31242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075447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Content Placeholder 3"/>
          <p:cNvSpPr>
            <a:spLocks noGrp="1"/>
          </p:cNvSpPr>
          <p:nvPr>
            <p:ph idx="1"/>
          </p:nvPr>
        </p:nvSpPr>
        <p:spPr/>
        <p:txBody>
          <a:bodyPr/>
          <a:lstStyle/>
          <a:p>
            <a:pPr marL="0" indent="0">
              <a:buNone/>
            </a:pPr>
            <a:r>
              <a:rPr lang="en-US" sz="2800" dirty="0"/>
              <a:t>"Tidy data sets are all alike; but every messy data set is messy in its own way." </a:t>
            </a:r>
          </a:p>
          <a:p>
            <a:endParaRPr lang="en-US" sz="2800" dirty="0"/>
          </a:p>
          <a:p>
            <a:pPr marL="0" indent="0">
              <a:buNone/>
            </a:pPr>
            <a:r>
              <a:rPr lang="en-US" dirty="0"/>
              <a:t>- Hadley Wickham</a:t>
            </a:r>
          </a:p>
          <a:p>
            <a:endParaRPr lang="en-US" dirty="0"/>
          </a:p>
          <a:p>
            <a:endParaRPr lang="en-US" dirty="0"/>
          </a:p>
        </p:txBody>
      </p:sp>
    </p:spTree>
    <p:extLst>
      <p:ext uri="{BB962C8B-B14F-4D97-AF65-F5344CB8AC3E}">
        <p14:creationId xmlns:p14="http://schemas.microsoft.com/office/powerpoint/2010/main" val="18877358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1"/>
                    </a:solidFill>
                  </a:tcPr>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rgbClr val="FFFFFF"/>
                          </a:solidFill>
                          <a:sym typeface="Helvetica"/>
                        </a:rPr>
                        <a:t>FR</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5" name="Rectangle 4"/>
          <p:cNvSpPr/>
          <p:nvPr/>
        </p:nvSpPr>
        <p:spPr>
          <a:xfrm>
            <a:off x="5410200" y="3505200"/>
            <a:ext cx="3505200" cy="25908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5132852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1"/>
                    </a:solidFill>
                  </a:tcPr>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dirty="0">
                          <a:solidFill>
                            <a:srgbClr val="FFFFFF"/>
                          </a:solidFill>
                          <a:sym typeface="Helvetica"/>
                        </a:rPr>
                        <a:t>DE</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 name="Rectangle 5"/>
          <p:cNvSpPr/>
          <p:nvPr/>
        </p:nvSpPr>
        <p:spPr>
          <a:xfrm>
            <a:off x="5410200" y="4038600"/>
            <a:ext cx="3505200" cy="20574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2937468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solidFill>
                      <a:schemeClr val="accent1"/>
                    </a:solidFill>
                  </a:tcPr>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a:solidFill>
                            <a:srgbClr val="FFFFFF"/>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solidFill>
                      <a:schemeClr val="accent1"/>
                    </a:solidFill>
                  </a:tcPr>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 name="Rectangle 5"/>
          <p:cNvSpPr/>
          <p:nvPr/>
        </p:nvSpPr>
        <p:spPr>
          <a:xfrm>
            <a:off x="5410200" y="4495800"/>
            <a:ext cx="3505200" cy="16002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8530222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15000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2012</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6900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r>
              <a:rPr lang="en-US" sz="3200" dirty="0"/>
              <a:t>Final Answers – </a:t>
            </a:r>
            <a:r>
              <a:rPr lang="en-US" sz="3200" dirty="0" err="1"/>
              <a:t>pivot_longer</a:t>
            </a:r>
            <a:r>
              <a:rPr lang="en-US" sz="3200" dirty="0"/>
              <a:t>() practice</a:t>
            </a:r>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9630822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15000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2012</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6900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6" name="Rectangle"/>
          <p:cNvSpPr/>
          <p:nvPr/>
        </p:nvSpPr>
        <p:spPr>
          <a:xfrm>
            <a:off x="5726763" y="1103259"/>
            <a:ext cx="2881821" cy="4871037"/>
          </a:xfrm>
          <a:prstGeom prst="rect">
            <a:avLst/>
          </a:prstGeom>
          <a:solidFill>
            <a:srgbClr val="FFFFFF">
              <a:alpha val="79512"/>
            </a:srgbClr>
          </a:solidFill>
          <a:ln w="254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7" name="Line"/>
          <p:cNvSpPr/>
          <p:nvPr/>
        </p:nvSpPr>
        <p:spPr>
          <a:xfrm flipV="1">
            <a:off x="8077199" y="1279138"/>
            <a:ext cx="1" cy="4532989"/>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8" name="Line"/>
          <p:cNvSpPr/>
          <p:nvPr/>
        </p:nvSpPr>
        <p:spPr>
          <a:xfrm flipV="1">
            <a:off x="7086600" y="1279138"/>
            <a:ext cx="0" cy="4532989"/>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10" name="Line"/>
          <p:cNvSpPr/>
          <p:nvPr/>
        </p:nvSpPr>
        <p:spPr>
          <a:xfrm flipV="1">
            <a:off x="6167757" y="1279138"/>
            <a:ext cx="0" cy="4532989"/>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Tree>
    <p:extLst>
      <p:ext uri="{BB962C8B-B14F-4D97-AF65-F5344CB8AC3E}">
        <p14:creationId xmlns:p14="http://schemas.microsoft.com/office/powerpoint/2010/main" val="3746973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6008235"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15000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2012</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6900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3"/>
          <a:ext cx="3429000" cy="2008999"/>
        </p:xfrm>
        <a:graphic>
          <a:graphicData uri="http://schemas.openxmlformats.org/drawingml/2006/table">
            <a:tbl>
              <a:tblPr firstRow="1" firstCol="1"/>
              <a:tblGrid>
                <a:gridCol w="857250">
                  <a:extLst>
                    <a:ext uri="{9D8B030D-6E8A-4147-A177-3AD203B41FA5}">
                      <a16:colId xmlns:a16="http://schemas.microsoft.com/office/drawing/2014/main" val="20000"/>
                    </a:ext>
                  </a:extLst>
                </a:gridCol>
                <a:gridCol w="857250">
                  <a:extLst>
                    <a:ext uri="{9D8B030D-6E8A-4147-A177-3AD203B41FA5}">
                      <a16:colId xmlns:a16="http://schemas.microsoft.com/office/drawing/2014/main" val="20001"/>
                    </a:ext>
                  </a:extLst>
                </a:gridCol>
                <a:gridCol w="857250">
                  <a:extLst>
                    <a:ext uri="{9D8B030D-6E8A-4147-A177-3AD203B41FA5}">
                      <a16:colId xmlns:a16="http://schemas.microsoft.com/office/drawing/2014/main" val="20002"/>
                    </a:ext>
                  </a:extLst>
                </a:gridCol>
                <a:gridCol w="857250">
                  <a:extLst>
                    <a:ext uri="{9D8B030D-6E8A-4147-A177-3AD203B41FA5}">
                      <a16:colId xmlns:a16="http://schemas.microsoft.com/office/drawing/2014/main" val="20003"/>
                    </a:ext>
                  </a:extLst>
                </a:gridCol>
              </a:tblGrid>
              <a:tr h="570874">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79375">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79375">
                <a:tc>
                  <a:txBody>
                    <a:bodyPr/>
                    <a:lstStyle/>
                    <a:p>
                      <a:pPr defTabSz="914400">
                        <a:defRPr sz="1800" b="0">
                          <a:solidFill>
                            <a:srgbClr val="000000"/>
                          </a:solidFill>
                        </a:defRPr>
                      </a:pPr>
                      <a:r>
                        <a:rPr sz="1800" b="1">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79375">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6008235"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11" name="gather()"/>
          <p:cNvSpPr/>
          <p:nvPr/>
        </p:nvSpPr>
        <p:spPr>
          <a:xfrm>
            <a:off x="3962399" y="1537222"/>
            <a:ext cx="2045835" cy="584704"/>
          </a:xfrm>
          <a:prstGeom prst="rightArrow">
            <a:avLst>
              <a:gd name="adj1" fmla="val 65074"/>
              <a:gd name="adj2" fmla="val 35535"/>
            </a:avLst>
          </a:prstGeom>
          <a:solidFill>
            <a:schemeClr val="accent1">
              <a:alpha val="80000"/>
            </a:schemeClr>
          </a:solidFill>
          <a:ln w="12700">
            <a:miter lim="400000"/>
          </a:ln>
          <a:extLst>
            <a:ext uri="{C572A759-6A51-4108-AA02-DFA0A04FC94B}">
              <ma14:wrappingTextBoxFlag xmlns="" xmlns:ma14="http://schemas.microsoft.com/office/mac/drawingml/2011/main" val="1"/>
            </a:ext>
          </a:extLst>
        </p:spPr>
        <p:txBody>
          <a:bodyPr lIns="30004" tIns="30004" rIns="30004" bIns="30004" anchor="ctr"/>
          <a:lstStyle>
            <a:lvl1pPr>
              <a:defRPr sz="7000">
                <a:solidFill>
                  <a:srgbClr val="FFFFFF"/>
                </a:solidFill>
                <a:latin typeface="Source Sans Pro"/>
                <a:ea typeface="Source Sans Pro"/>
                <a:cs typeface="Source Sans Pro"/>
                <a:sym typeface="Source Sans Pro"/>
              </a:defRPr>
            </a:lvl1pPr>
          </a:lstStyle>
          <a:p>
            <a:r>
              <a:rPr lang="en-US" sz="1800" dirty="0" err="1">
                <a:solidFill>
                  <a:schemeClr val="tx1"/>
                </a:solidFill>
                <a:latin typeface="Miriam Fixed" panose="020B0509050101010101" pitchFamily="49" charset="-79"/>
                <a:cs typeface="Miriam Fixed" panose="020B0509050101010101" pitchFamily="49" charset="-79"/>
              </a:rPr>
              <a:t>pivot_longer</a:t>
            </a:r>
            <a:endParaRPr sz="1800" dirty="0">
              <a:solidFill>
                <a:schemeClr val="tx1"/>
              </a:solidFill>
              <a:latin typeface="Miriam Fixed" panose="020B0509050101010101" pitchFamily="49" charset="-79"/>
              <a:cs typeface="Miriam Fixed" panose="020B0509050101010101" pitchFamily="49" charset="-79"/>
            </a:endParaRPr>
          </a:p>
        </p:txBody>
      </p:sp>
    </p:spTree>
    <p:extLst>
      <p:ext uri="{BB962C8B-B14F-4D97-AF65-F5344CB8AC3E}">
        <p14:creationId xmlns:p14="http://schemas.microsoft.com/office/powerpoint/2010/main" val="3461198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15000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2012</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6900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3" name="Rectangle 2"/>
          <p:cNvSpPr/>
          <p:nvPr/>
        </p:nvSpPr>
        <p:spPr>
          <a:xfrm>
            <a:off x="1371600" y="1143000"/>
            <a:ext cx="2895600" cy="2209800"/>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1"/>
          <p:cNvSpPr txBox="1"/>
          <p:nvPr/>
        </p:nvSpPr>
        <p:spPr>
          <a:xfrm>
            <a:off x="7180320" y="914400"/>
            <a:ext cx="219577" cy="455892"/>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lvl1pPr algn="l" defTabSz="519937">
              <a:spcBef>
                <a:spcPts val="2100"/>
              </a:spcBef>
              <a:defRPr sz="5162" b="1">
                <a:solidFill>
                  <a:schemeClr val="accent1"/>
                </a:solidFill>
                <a:latin typeface="+mn-lt"/>
                <a:ea typeface="+mn-ea"/>
                <a:cs typeface="+mn-cs"/>
                <a:sym typeface="Helvetica Neue"/>
              </a:defRPr>
            </a:lvl1pPr>
          </a:lstStyle>
          <a:p>
            <a:r>
              <a:t>1</a:t>
            </a:r>
          </a:p>
        </p:txBody>
      </p:sp>
      <p:sp>
        <p:nvSpPr>
          <p:cNvPr id="10" name="2"/>
          <p:cNvSpPr txBox="1"/>
          <p:nvPr/>
        </p:nvSpPr>
        <p:spPr>
          <a:xfrm>
            <a:off x="7924800" y="914400"/>
            <a:ext cx="219577" cy="455892"/>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lvl1pPr algn="l" defTabSz="519937">
              <a:spcBef>
                <a:spcPts val="2100"/>
              </a:spcBef>
              <a:defRPr sz="5162" b="1">
                <a:solidFill>
                  <a:schemeClr val="accent1"/>
                </a:solidFill>
                <a:latin typeface="+mn-lt"/>
                <a:ea typeface="+mn-ea"/>
                <a:cs typeface="+mn-cs"/>
                <a:sym typeface="Helvetica Neue"/>
              </a:defRPr>
            </a:lvl1pPr>
          </a:lstStyle>
          <a:p>
            <a:r>
              <a:rPr dirty="0"/>
              <a:t>2</a:t>
            </a:r>
          </a:p>
        </p:txBody>
      </p:sp>
    </p:spTree>
    <p:extLst>
      <p:ext uri="{BB962C8B-B14F-4D97-AF65-F5344CB8AC3E}">
        <p14:creationId xmlns:p14="http://schemas.microsoft.com/office/powerpoint/2010/main" val="3831150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15000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2012</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6900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2011</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solidFill>
                      <a:schemeClr val="accent5"/>
                    </a:solidFill>
                  </a:tcPr>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solidFill>
                      <a:schemeClr val="accent5"/>
                    </a:solidFill>
                  </a:tcPr>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6900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6000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15000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Year</a:t>
                      </a:r>
                    </a:p>
                  </a:txBody>
                  <a:tcPr marL="19050" marR="19050" marT="25400" marB="25400" anchor="ctr" horzOverflow="overflow">
                    <a:solidFill>
                      <a:schemeClr val="accent1"/>
                    </a:solidFill>
                  </a:tcPr>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5800</a:t>
                      </a: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2011</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15000</a:t>
                      </a: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6900</a:t>
                      </a: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6000</a:t>
                      </a: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2012</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14000</a:t>
                      </a: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7000</a:t>
                      </a: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solidFill>
                      <a:schemeClr val="accent5"/>
                    </a:solidFill>
                  </a:tcPr>
                </a:tc>
                <a:tc>
                  <a:txBody>
                    <a:bodyPr/>
                    <a:lstStyle/>
                    <a:p>
                      <a:pPr defTabSz="914400">
                        <a:defRPr sz="1800"/>
                      </a:pPr>
                      <a:r>
                        <a:rPr sz="1800">
                          <a:latin typeface="Helvetica"/>
                          <a:ea typeface="Helvetica"/>
                          <a:cs typeface="Helvetica"/>
                          <a:sym typeface="Helvetica"/>
                        </a:rPr>
                        <a:t>6200</a:t>
                      </a: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2013</a:t>
                      </a:r>
                    </a:p>
                  </a:txBody>
                  <a:tcPr marL="19050" marR="19050" marT="25400" marB="25400" anchor="ctr" horzOverflow="overflow">
                    <a:solidFill>
                      <a:schemeClr val="accent5"/>
                    </a:solidFill>
                  </a:tcPr>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11" name="key (former column names)"/>
          <p:cNvSpPr txBox="1"/>
          <p:nvPr/>
        </p:nvSpPr>
        <p:spPr>
          <a:xfrm>
            <a:off x="6696619" y="610908"/>
            <a:ext cx="2427072" cy="455892"/>
          </a:xfrm>
          <a:prstGeom prst="rect">
            <a:avLst/>
          </a:prstGeom>
          <a:solidFill>
            <a:schemeClr val="bg2">
              <a:lumMod val="95000"/>
            </a:schemeClr>
          </a:solidFill>
          <a:ln w="12700">
            <a:solidFill>
              <a:schemeClr val="tx1"/>
            </a:solidFill>
            <a:miter lim="400000"/>
          </a:ln>
          <a:extLst>
            <a:ext uri="{C572A759-6A51-4108-AA02-DFA0A04FC94B}">
              <ma14:wrappingTextBoxFlag xmlns="" xmlns:ma14="http://schemas.microsoft.com/office/mac/drawingml/2011/main" val="1"/>
            </a:ext>
          </a:extLst>
        </p:spPr>
        <p:txBody>
          <a:bodyPr lIns="30004" tIns="30004" rIns="30004" bIns="30004" anchor="ctr">
            <a:normAutofit/>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sz="1400" b="1" dirty="0">
                <a:latin typeface="+mn-lt"/>
                <a:ea typeface="Source Sans Pro"/>
                <a:cs typeface="Source Sans Pro"/>
                <a:sym typeface="Source Sans Pro"/>
              </a:rPr>
              <a:t>former column names</a:t>
            </a:r>
            <a:endParaRPr lang="en-US" sz="1400" b="1" dirty="0">
              <a:latin typeface="+mn-lt"/>
              <a:ea typeface="Source Sans Pro"/>
              <a:cs typeface="Source Sans Pro"/>
              <a:sym typeface="Source Sans Pro"/>
            </a:endParaRPr>
          </a:p>
        </p:txBody>
      </p:sp>
    </p:spTree>
    <p:extLst>
      <p:ext uri="{BB962C8B-B14F-4D97-AF65-F5344CB8AC3E}">
        <p14:creationId xmlns:p14="http://schemas.microsoft.com/office/powerpoint/2010/main" val="41758603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4"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2011</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15000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2012</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6900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dirty="0">
                          <a:sym typeface="Helvetica"/>
                        </a:rPr>
                        <a:t>2012</a:t>
                      </a:r>
                      <a:endParaRPr sz="1800" dirty="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14000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dirty="0">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a:sym typeface="Helvetica"/>
                        </a:rPr>
                        <a:t>6200</a:t>
                      </a:r>
                      <a:endParaRPr sz="180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2013</a:t>
                      </a:r>
                      <a:endParaRPr sz="1800">
                        <a:latin typeface="Helvetica"/>
                        <a:ea typeface="Helvetica"/>
                        <a:cs typeface="Helvetica"/>
                        <a:sym typeface="Helvetica"/>
                      </a:endParaRPr>
                    </a:p>
                  </a:txBody>
                  <a:tcPr marL="19050" marR="19050" marT="25400" marB="25400" anchor="ctr" horzOverflow="overflow"/>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tc>
                <a:extLst>
                  <a:ext uri="{0D108BD9-81ED-4DB2-BD59-A6C34878D82A}">
                    <a16:rowId xmlns:a16="http://schemas.microsoft.com/office/drawing/2014/main" val="10009"/>
                  </a:ext>
                </a:extLst>
              </a:tr>
            </a:tbl>
          </a:graphicData>
        </a:graphic>
      </p:graphicFrame>
      <p:sp>
        <p:nvSpPr>
          <p:cNvPr id="2" name="Title 1"/>
          <p:cNvSpPr>
            <a:spLocks noGrp="1"/>
          </p:cNvSpPr>
          <p:nvPr>
            <p:ph type="title"/>
          </p:nvPr>
        </p:nvSpPr>
        <p:spPr/>
        <p:txBody>
          <a:bodyPr/>
          <a:lstStyle/>
          <a:p>
            <a:endParaRPr lang="en-US"/>
          </a:p>
        </p:txBody>
      </p:sp>
      <p:graphicFrame>
        <p:nvGraphicFramePr>
          <p:cNvPr id="9" name="Table"/>
          <p:cNvGraphicFramePr/>
          <p:nvPr/>
        </p:nvGraphicFramePr>
        <p:xfrm>
          <a:off x="381000" y="1115202"/>
          <a:ext cx="3919512" cy="2237599"/>
        </p:xfrm>
        <a:graphic>
          <a:graphicData uri="http://schemas.openxmlformats.org/drawingml/2006/table">
            <a:tbl>
              <a:tblPr firstRow="1" firstCol="1"/>
              <a:tblGrid>
                <a:gridCol w="979878">
                  <a:extLst>
                    <a:ext uri="{9D8B030D-6E8A-4147-A177-3AD203B41FA5}">
                      <a16:colId xmlns:a16="http://schemas.microsoft.com/office/drawing/2014/main" val="20000"/>
                    </a:ext>
                  </a:extLst>
                </a:gridCol>
                <a:gridCol w="979878">
                  <a:extLst>
                    <a:ext uri="{9D8B030D-6E8A-4147-A177-3AD203B41FA5}">
                      <a16:colId xmlns:a16="http://schemas.microsoft.com/office/drawing/2014/main" val="20001"/>
                    </a:ext>
                  </a:extLst>
                </a:gridCol>
                <a:gridCol w="979878">
                  <a:extLst>
                    <a:ext uri="{9D8B030D-6E8A-4147-A177-3AD203B41FA5}">
                      <a16:colId xmlns:a16="http://schemas.microsoft.com/office/drawing/2014/main" val="20002"/>
                    </a:ext>
                  </a:extLst>
                </a:gridCol>
                <a:gridCol w="979878">
                  <a:extLst>
                    <a:ext uri="{9D8B030D-6E8A-4147-A177-3AD203B41FA5}">
                      <a16:colId xmlns:a16="http://schemas.microsoft.com/office/drawing/2014/main" val="20003"/>
                    </a:ext>
                  </a:extLst>
                </a:gridCol>
              </a:tblGrid>
              <a:tr h="635833">
                <a:tc>
                  <a:txBody>
                    <a:bodyPr/>
                    <a:lstStyle/>
                    <a:p>
                      <a:pPr defTabSz="914400">
                        <a:defRPr sz="1800" b="0">
                          <a:solidFill>
                            <a:srgbClr val="000000"/>
                          </a:solidFill>
                        </a:defRPr>
                      </a:pPr>
                      <a:r>
                        <a:rPr sz="18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8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533922">
                <a:tc>
                  <a:txBody>
                    <a:bodyPr/>
                    <a:lstStyle/>
                    <a:p>
                      <a:pPr defTabSz="914400">
                        <a:defRPr sz="1800" b="0">
                          <a:solidFill>
                            <a:srgbClr val="000000"/>
                          </a:solidFill>
                        </a:defRPr>
                      </a:pPr>
                      <a:r>
                        <a:rPr sz="1800" b="1" dirty="0">
                          <a:solidFill>
                            <a:schemeClr val="bg1"/>
                          </a:solidFill>
                          <a:sym typeface="Helvetica"/>
                        </a:rPr>
                        <a:t>FR</a:t>
                      </a:r>
                    </a:p>
                  </a:txBody>
                  <a:tcPr marL="19050" marR="19050" marT="25400" marB="25400" anchor="ctr" horzOverflow="overflow"/>
                </a:tc>
                <a:tc>
                  <a:txBody>
                    <a:bodyPr/>
                    <a:lstStyle/>
                    <a:p>
                      <a:pPr defTabSz="914400">
                        <a:defRPr sz="1800"/>
                      </a:pPr>
                      <a:r>
                        <a:rPr sz="1800">
                          <a:sym typeface="Helvetica"/>
                        </a:rPr>
                        <a:t>7000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a:sym typeface="Helvetica"/>
                        </a:rPr>
                        <a:t>6900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a:sym typeface="Helvetica"/>
                        </a:rPr>
                        <a:t>7000</a:t>
                      </a:r>
                      <a:endParaRPr sz="180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533922">
                <a:tc>
                  <a:txBody>
                    <a:bodyPr/>
                    <a:lstStyle/>
                    <a:p>
                      <a:pPr defTabSz="914400">
                        <a:defRPr sz="1800" b="0">
                          <a:solidFill>
                            <a:srgbClr val="000000"/>
                          </a:solidFill>
                        </a:defRPr>
                      </a:pPr>
                      <a:r>
                        <a:rPr sz="1800" b="1">
                          <a:solidFill>
                            <a:schemeClr val="bg1"/>
                          </a:solidFill>
                          <a:sym typeface="Helvetica"/>
                        </a:rPr>
                        <a:t>DE</a:t>
                      </a:r>
                    </a:p>
                  </a:txBody>
                  <a:tcPr marL="19050" marR="19050" marT="25400" marB="25400" anchor="ctr" horzOverflow="overflow"/>
                </a:tc>
                <a:tc>
                  <a:txBody>
                    <a:bodyPr/>
                    <a:lstStyle/>
                    <a:p>
                      <a:pPr defTabSz="914400">
                        <a:defRPr sz="1800"/>
                      </a:pPr>
                      <a:r>
                        <a:rPr sz="1800">
                          <a:sym typeface="Helvetica"/>
                        </a:rPr>
                        <a:t>5800</a:t>
                      </a:r>
                      <a:endParaRPr sz="180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a:sym typeface="Helvetica"/>
                        </a:rPr>
                        <a:t>6000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a:sym typeface="Helvetica"/>
                        </a:rPr>
                        <a:t>6200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533922">
                <a:tc>
                  <a:txBody>
                    <a:bodyPr/>
                    <a:lstStyle/>
                    <a:p>
                      <a:pPr defTabSz="914400">
                        <a:defRPr sz="1800" b="0">
                          <a:solidFill>
                            <a:srgbClr val="000000"/>
                          </a:solidFill>
                        </a:defRPr>
                      </a:pPr>
                      <a:r>
                        <a:rPr sz="1800" b="1" dirty="0">
                          <a:solidFill>
                            <a:schemeClr val="bg1"/>
                          </a:solidFill>
                          <a:sym typeface="Helvetica"/>
                        </a:rPr>
                        <a:t>US</a:t>
                      </a:r>
                    </a:p>
                  </a:txBody>
                  <a:tcPr marL="19050" marR="19050" marT="25400" marB="25400" anchor="ctr" horzOverflow="overflow"/>
                </a:tc>
                <a:tc>
                  <a:txBody>
                    <a:bodyPr/>
                    <a:lstStyle/>
                    <a:p>
                      <a:pPr defTabSz="914400">
                        <a:defRPr sz="1800"/>
                      </a:pPr>
                      <a:r>
                        <a:rPr sz="1800">
                          <a:sym typeface="Helvetica"/>
                        </a:rPr>
                        <a:t>15000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a:sym typeface="Helvetica"/>
                        </a:rPr>
                        <a:t>14000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800" dirty="0">
                          <a:sym typeface="Helvetica"/>
                        </a:rPr>
                        <a:t>13000</a:t>
                      </a:r>
                      <a:endParaRPr sz="18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graphicFrame>
        <p:nvGraphicFramePr>
          <p:cNvPr id="5" name="Table"/>
          <p:cNvGraphicFramePr/>
          <p:nvPr/>
        </p:nvGraphicFramePr>
        <p:xfrm>
          <a:off x="5779634" y="1115202"/>
          <a:ext cx="2754765" cy="4841420"/>
        </p:xfrm>
        <a:graphic>
          <a:graphicData uri="http://schemas.openxmlformats.org/drawingml/2006/table">
            <a:tbl>
              <a:tblPr firstRow="1" firstCol="1"/>
              <a:tblGrid>
                <a:gridCol w="918255">
                  <a:extLst>
                    <a:ext uri="{9D8B030D-6E8A-4147-A177-3AD203B41FA5}">
                      <a16:colId xmlns:a16="http://schemas.microsoft.com/office/drawing/2014/main" val="20000"/>
                    </a:ext>
                  </a:extLst>
                </a:gridCol>
                <a:gridCol w="918255">
                  <a:extLst>
                    <a:ext uri="{9D8B030D-6E8A-4147-A177-3AD203B41FA5}">
                      <a16:colId xmlns:a16="http://schemas.microsoft.com/office/drawing/2014/main" val="20001"/>
                    </a:ext>
                  </a:extLst>
                </a:gridCol>
                <a:gridCol w="918255">
                  <a:extLst>
                    <a:ext uri="{9D8B030D-6E8A-4147-A177-3AD203B41FA5}">
                      <a16:colId xmlns:a16="http://schemas.microsoft.com/office/drawing/2014/main" val="20002"/>
                    </a:ext>
                  </a:extLst>
                </a:gridCol>
              </a:tblGrid>
              <a:tr h="484142">
                <a:tc>
                  <a:txBody>
                    <a:bodyPr/>
                    <a:lstStyle/>
                    <a:p>
                      <a:pPr defTabSz="914400">
                        <a:defRPr sz="1800" b="0">
                          <a:solidFill>
                            <a:srgbClr val="000000"/>
                          </a:solidFill>
                        </a:defRPr>
                      </a:pPr>
                      <a:r>
                        <a:rPr sz="1800" b="1" dirty="0">
                          <a:solidFill>
                            <a:srgbClr val="FFFFFF"/>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800" b="1">
                          <a:solidFill>
                            <a:srgbClr val="FFFFFF"/>
                          </a:solidFill>
                          <a:sym typeface="Helvetica"/>
                        </a:rPr>
                        <a:t>Year</a:t>
                      </a:r>
                    </a:p>
                  </a:txBody>
                  <a:tcPr marL="19050" marR="19050" marT="25400" marB="25400" anchor="ctr" horzOverflow="overflow"/>
                </a:tc>
                <a:tc>
                  <a:txBody>
                    <a:bodyPr/>
                    <a:lstStyle/>
                    <a:p>
                      <a:pPr defTabSz="914400">
                        <a:defRPr sz="1800" b="0">
                          <a:solidFill>
                            <a:srgbClr val="000000"/>
                          </a:solidFill>
                        </a:defRPr>
                      </a:pPr>
                      <a:r>
                        <a:rPr sz="1800" b="1" dirty="0">
                          <a:solidFill>
                            <a:srgbClr val="FFFFFF"/>
                          </a:solidFill>
                          <a:sym typeface="Helvetica"/>
                        </a:rPr>
                        <a:t>n</a:t>
                      </a:r>
                    </a:p>
                  </a:txBody>
                  <a:tcPr marL="19050" marR="19050" marT="25400" marB="25400" anchor="ctr" horzOverflow="overflow"/>
                </a:tc>
                <a:extLst>
                  <a:ext uri="{0D108BD9-81ED-4DB2-BD59-A6C34878D82A}">
                    <a16:rowId xmlns:a16="http://schemas.microsoft.com/office/drawing/2014/main" val="10000"/>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5800</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15000</a:t>
                      </a: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6900</a:t>
                      </a:r>
                    </a:p>
                  </a:txBody>
                  <a:tcPr marL="19050" marR="19050" marT="25400" marB="25400" anchor="ctr" horzOverflow="overflow">
                    <a:solidFill>
                      <a:schemeClr val="accent1"/>
                    </a:solidFill>
                  </a:tcPr>
                </a:tc>
                <a:extLst>
                  <a:ext uri="{0D108BD9-81ED-4DB2-BD59-A6C34878D82A}">
                    <a16:rowId xmlns:a16="http://schemas.microsoft.com/office/drawing/2014/main" val="10004"/>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6000</a:t>
                      </a:r>
                    </a:p>
                  </a:txBody>
                  <a:tcPr marL="19050" marR="19050" marT="25400" marB="25400" anchor="ctr" horzOverflow="overflow">
                    <a:solidFill>
                      <a:schemeClr val="accent1"/>
                    </a:solidFill>
                  </a:tcPr>
                </a:tc>
                <a:extLst>
                  <a:ext uri="{0D108BD9-81ED-4DB2-BD59-A6C34878D82A}">
                    <a16:rowId xmlns:a16="http://schemas.microsoft.com/office/drawing/2014/main" val="10005"/>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2012</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14000</a:t>
                      </a:r>
                    </a:p>
                  </a:txBody>
                  <a:tcPr marL="19050" marR="19050" marT="25400" marB="25400" anchor="ctr" horzOverflow="overflow">
                    <a:solidFill>
                      <a:schemeClr val="accent1"/>
                    </a:solidFill>
                  </a:tcPr>
                </a:tc>
                <a:extLst>
                  <a:ext uri="{0D108BD9-81ED-4DB2-BD59-A6C34878D82A}">
                    <a16:rowId xmlns:a16="http://schemas.microsoft.com/office/drawing/2014/main" val="10006"/>
                  </a:ext>
                </a:extLst>
              </a:tr>
              <a:tr h="484142">
                <a:tc>
                  <a:txBody>
                    <a:bodyPr/>
                    <a:lstStyle/>
                    <a:p>
                      <a:pPr defTabSz="914400">
                        <a:defRPr sz="1800" b="0">
                          <a:solidFill>
                            <a:srgbClr val="000000"/>
                          </a:solidFill>
                        </a:defRPr>
                      </a:pPr>
                      <a:r>
                        <a:rPr sz="1800" b="1">
                          <a:solidFill>
                            <a:srgbClr val="FFFFFF"/>
                          </a:solidFill>
                          <a:sym typeface="Helvetica"/>
                        </a:rPr>
                        <a:t>FR</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7000</a:t>
                      </a:r>
                    </a:p>
                  </a:txBody>
                  <a:tcPr marL="19050" marR="19050" marT="25400" marB="25400" anchor="ctr" horzOverflow="overflow">
                    <a:solidFill>
                      <a:schemeClr val="accent1"/>
                    </a:solidFill>
                  </a:tcPr>
                </a:tc>
                <a:extLst>
                  <a:ext uri="{0D108BD9-81ED-4DB2-BD59-A6C34878D82A}">
                    <a16:rowId xmlns:a16="http://schemas.microsoft.com/office/drawing/2014/main" val="10007"/>
                  </a:ext>
                </a:extLst>
              </a:tr>
              <a:tr h="484142">
                <a:tc>
                  <a:txBody>
                    <a:bodyPr/>
                    <a:lstStyle/>
                    <a:p>
                      <a:pPr defTabSz="914400">
                        <a:defRPr sz="1800" b="0">
                          <a:solidFill>
                            <a:srgbClr val="000000"/>
                          </a:solidFill>
                        </a:defRPr>
                      </a:pPr>
                      <a:r>
                        <a:rPr sz="1800" b="1">
                          <a:solidFill>
                            <a:srgbClr val="FFFFFF"/>
                          </a:solidFill>
                          <a:sym typeface="Helvetica"/>
                        </a:rPr>
                        <a:t>DE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6200</a:t>
                      </a:r>
                    </a:p>
                  </a:txBody>
                  <a:tcPr marL="19050" marR="19050" marT="25400" marB="25400" anchor="ctr" horzOverflow="overflow">
                    <a:solidFill>
                      <a:schemeClr val="accent1"/>
                    </a:solidFill>
                  </a:tcPr>
                </a:tc>
                <a:extLst>
                  <a:ext uri="{0D108BD9-81ED-4DB2-BD59-A6C34878D82A}">
                    <a16:rowId xmlns:a16="http://schemas.microsoft.com/office/drawing/2014/main" val="10008"/>
                  </a:ext>
                </a:extLst>
              </a:tr>
              <a:tr h="484142">
                <a:tc>
                  <a:txBody>
                    <a:bodyPr/>
                    <a:lstStyle/>
                    <a:p>
                      <a:pPr defTabSz="914400">
                        <a:defRPr sz="1800" b="0">
                          <a:solidFill>
                            <a:srgbClr val="000000"/>
                          </a:solidFill>
                        </a:defRPr>
                      </a:pPr>
                      <a:r>
                        <a:rPr sz="1800" b="1">
                          <a:solidFill>
                            <a:srgbClr val="FFFFFF"/>
                          </a:solidFill>
                          <a:sym typeface="Helvetica"/>
                        </a:rPr>
                        <a:t>US</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2013</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13000</a:t>
                      </a:r>
                    </a:p>
                  </a:txBody>
                  <a:tcPr marL="19050" marR="19050" marT="25400" marB="25400" anchor="ctr" horzOverflow="overflow">
                    <a:solidFill>
                      <a:schemeClr val="accent1"/>
                    </a:solidFill>
                  </a:tcPr>
                </a:tc>
                <a:extLst>
                  <a:ext uri="{0D108BD9-81ED-4DB2-BD59-A6C34878D82A}">
                    <a16:rowId xmlns:a16="http://schemas.microsoft.com/office/drawing/2014/main" val="10009"/>
                  </a:ext>
                </a:extLst>
              </a:tr>
            </a:tbl>
          </a:graphicData>
        </a:graphic>
      </p:graphicFrame>
      <p:sp>
        <p:nvSpPr>
          <p:cNvPr id="11" name="key (former column names)"/>
          <p:cNvSpPr txBox="1"/>
          <p:nvPr/>
        </p:nvSpPr>
        <p:spPr>
          <a:xfrm>
            <a:off x="6696619" y="610908"/>
            <a:ext cx="2427072" cy="455892"/>
          </a:xfrm>
          <a:prstGeom prst="rect">
            <a:avLst/>
          </a:prstGeom>
          <a:solidFill>
            <a:schemeClr val="bg2">
              <a:lumMod val="95000"/>
            </a:schemeClr>
          </a:solidFill>
          <a:ln w="12700">
            <a:solidFill>
              <a:schemeClr val="tx1"/>
            </a:solidFill>
            <a:miter lim="400000"/>
          </a:ln>
          <a:extLst>
            <a:ext uri="{C572A759-6A51-4108-AA02-DFA0A04FC94B}">
              <ma14:wrappingTextBoxFlag xmlns="" xmlns:ma14="http://schemas.microsoft.com/office/mac/drawingml/2011/main" val="1"/>
            </a:ext>
          </a:extLst>
        </p:spPr>
        <p:txBody>
          <a:bodyPr lIns="30004" tIns="30004" rIns="30004" bIns="30004" anchor="ctr">
            <a:normAutofit fontScale="77500" lnSpcReduction="20000"/>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lang="en-US" sz="2100" b="1" dirty="0">
                <a:latin typeface="+mn-lt"/>
              </a:rPr>
              <a:t> </a:t>
            </a:r>
            <a:r>
              <a:rPr lang="en-US" sz="2100" b="1" dirty="0" err="1">
                <a:latin typeface="+mn-lt"/>
              </a:rPr>
              <a:t>name_to</a:t>
            </a:r>
            <a:r>
              <a:rPr lang="en-US" sz="2100" b="1" dirty="0">
                <a:latin typeface="+mn-lt"/>
              </a:rPr>
              <a:t>  </a:t>
            </a:r>
            <a:r>
              <a:rPr lang="en-US" sz="2100" b="1" dirty="0" err="1">
                <a:latin typeface="+mn-lt"/>
              </a:rPr>
              <a:t>values_from_to</a:t>
            </a:r>
            <a:endParaRPr sz="1400" b="1" dirty="0">
              <a:latin typeface="+mn-lt"/>
              <a:ea typeface="Source Sans Pro"/>
              <a:cs typeface="Source Sans Pro"/>
              <a:sym typeface="Source Sans Pro"/>
            </a:endParaRPr>
          </a:p>
        </p:txBody>
      </p:sp>
    </p:spTree>
    <p:extLst>
      <p:ext uri="{BB962C8B-B14F-4D97-AF65-F5344CB8AC3E}">
        <p14:creationId xmlns:p14="http://schemas.microsoft.com/office/powerpoint/2010/main" val="42882745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009471"/>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(2:4,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570" name="name of the new key column…"/>
          <p:cNvSpPr/>
          <p:nvPr/>
        </p:nvSpPr>
        <p:spPr>
          <a:xfrm>
            <a:off x="4065057" y="1995021"/>
            <a:ext cx="1571625" cy="1874808"/>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lnTo>
                  <a:pt x="19197" y="4236"/>
                </a:lnTo>
                <a:lnTo>
                  <a:pt x="2228" y="4236"/>
                </a:lnTo>
                <a:cubicBezTo>
                  <a:pt x="997" y="4236"/>
                  <a:pt x="0" y="5052"/>
                  <a:pt x="0" y="6059"/>
                </a:cubicBezTo>
                <a:lnTo>
                  <a:pt x="0" y="19776"/>
                </a:lnTo>
                <a:cubicBezTo>
                  <a:pt x="0" y="20783"/>
                  <a:pt x="997" y="21600"/>
                  <a:pt x="2228" y="21600"/>
                </a:cubicBezTo>
                <a:lnTo>
                  <a:pt x="19372" y="21600"/>
                </a:lnTo>
                <a:cubicBezTo>
                  <a:pt x="20603" y="21600"/>
                  <a:pt x="21600" y="20783"/>
                  <a:pt x="21600" y="19776"/>
                </a:cubicBezTo>
                <a:lnTo>
                  <a:pt x="21600" y="6059"/>
                </a:lnTo>
                <a:cubicBezTo>
                  <a:pt x="21600" y="5388"/>
                  <a:pt x="21153" y="4809"/>
                  <a:pt x="20493" y="4492"/>
                </a:cubicBezTo>
                <a:lnTo>
                  <a:pt x="21058"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name of the new column </a:t>
            </a:r>
          </a:p>
          <a:p>
            <a:pPr>
              <a:lnSpc>
                <a:spcPct val="90000"/>
              </a:lnSpc>
              <a:defRPr sz="4700">
                <a:solidFill>
                  <a:srgbClr val="FFFFFF"/>
                </a:solidFill>
                <a:latin typeface="Source Sans Pro"/>
                <a:ea typeface="Source Sans Pro"/>
                <a:cs typeface="Source Sans Pro"/>
                <a:sym typeface="Source Sans Pro"/>
              </a:defRPr>
            </a:pPr>
            <a:r>
              <a:rPr sz="2000" dirty="0">
                <a:latin typeface="+mn-lt"/>
              </a:rPr>
              <a:t>(a character string)</a:t>
            </a:r>
          </a:p>
        </p:txBody>
      </p:sp>
      <p:sp>
        <p:nvSpPr>
          <p:cNvPr id="571" name="data frame to reshape"/>
          <p:cNvSpPr/>
          <p:nvPr/>
        </p:nvSpPr>
        <p:spPr>
          <a:xfrm>
            <a:off x="286732" y="2057627"/>
            <a:ext cx="1571625" cy="1862505"/>
          </a:xfrm>
          <a:custGeom>
            <a:avLst/>
            <a:gdLst/>
            <a:ahLst/>
            <a:cxnLst>
              <a:cxn ang="0">
                <a:pos x="wd2" y="hd2"/>
              </a:cxn>
              <a:cxn ang="5400000">
                <a:pos x="wd2" y="hd2"/>
              </a:cxn>
              <a:cxn ang="10800000">
                <a:pos x="wd2" y="hd2"/>
              </a:cxn>
              <a:cxn ang="16200000">
                <a:pos x="wd2" y="hd2"/>
              </a:cxn>
            </a:cxnLst>
            <a:rect l="0" t="0" r="r" b="b"/>
            <a:pathLst>
              <a:path w="21600" h="21600" extrusionOk="0">
                <a:moveTo>
                  <a:pt x="3385" y="0"/>
                </a:moveTo>
                <a:lnTo>
                  <a:pt x="2731" y="4152"/>
                </a:lnTo>
                <a:lnTo>
                  <a:pt x="2228" y="4152"/>
                </a:lnTo>
                <a:cubicBezTo>
                  <a:pt x="997" y="4152"/>
                  <a:pt x="0" y="4972"/>
                  <a:pt x="0" y="5984"/>
                </a:cubicBezTo>
                <a:lnTo>
                  <a:pt x="0" y="19767"/>
                </a:lnTo>
                <a:cubicBezTo>
                  <a:pt x="0" y="20779"/>
                  <a:pt x="997" y="21600"/>
                  <a:pt x="2228" y="21600"/>
                </a:cubicBezTo>
                <a:lnTo>
                  <a:pt x="19372" y="21600"/>
                </a:lnTo>
                <a:cubicBezTo>
                  <a:pt x="20603" y="21600"/>
                  <a:pt x="21600" y="20779"/>
                  <a:pt x="21600" y="19767"/>
                </a:cubicBezTo>
                <a:lnTo>
                  <a:pt x="21600" y="5984"/>
                </a:lnTo>
                <a:cubicBezTo>
                  <a:pt x="21600" y="4972"/>
                  <a:pt x="20603" y="4152"/>
                  <a:pt x="19372" y="4152"/>
                </a:cubicBezTo>
                <a:lnTo>
                  <a:pt x="4040" y="4152"/>
                </a:lnTo>
                <a:lnTo>
                  <a:pt x="3385" y="0"/>
                </a:lnTo>
                <a:close/>
              </a:path>
            </a:pathLst>
          </a:custGeom>
          <a:solidFill>
            <a:schemeClr val="accent1"/>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data frame to reshape</a:t>
            </a:r>
          </a:p>
          <a:p>
            <a:pPr>
              <a:lnSpc>
                <a:spcPct val="90000"/>
              </a:lnSpc>
              <a:defRPr sz="4700" b="1">
                <a:solidFill>
                  <a:srgbClr val="FFFFFF"/>
                </a:solidFill>
                <a:latin typeface="Source Sans Pro"/>
                <a:ea typeface="Source Sans Pro"/>
                <a:cs typeface="Source Sans Pro"/>
                <a:sym typeface="Source Sans Pro"/>
              </a:defRPr>
            </a:pPr>
            <a:endParaRPr sz="2000" dirty="0"/>
          </a:p>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573" name="numeric indexes of columns to collapse…"/>
          <p:cNvSpPr/>
          <p:nvPr/>
        </p:nvSpPr>
        <p:spPr>
          <a:xfrm>
            <a:off x="2359514" y="2103570"/>
            <a:ext cx="1571625" cy="1828573"/>
          </a:xfrm>
          <a:custGeom>
            <a:avLst/>
            <a:gdLst/>
            <a:ahLst/>
            <a:cxnLst>
              <a:cxn ang="0">
                <a:pos x="wd2" y="hd2"/>
              </a:cxn>
              <a:cxn ang="5400000">
                <a:pos x="wd2" y="hd2"/>
              </a:cxn>
              <a:cxn ang="10800000">
                <a:pos x="wd2" y="hd2"/>
              </a:cxn>
              <a:cxn ang="16200000">
                <a:pos x="wd2" y="hd2"/>
              </a:cxn>
            </a:cxnLst>
            <a:rect l="0" t="0" r="r" b="b"/>
            <a:pathLst>
              <a:path w="21600" h="21600" extrusionOk="0">
                <a:moveTo>
                  <a:pt x="11039" y="0"/>
                </a:moveTo>
                <a:lnTo>
                  <a:pt x="10383" y="3916"/>
                </a:lnTo>
                <a:lnTo>
                  <a:pt x="2228" y="3916"/>
                </a:lnTo>
                <a:cubicBezTo>
                  <a:pt x="997" y="3916"/>
                  <a:pt x="0" y="4748"/>
                  <a:pt x="0" y="5774"/>
                </a:cubicBezTo>
                <a:lnTo>
                  <a:pt x="0" y="19743"/>
                </a:lnTo>
                <a:cubicBezTo>
                  <a:pt x="0" y="20768"/>
                  <a:pt x="997" y="21600"/>
                  <a:pt x="2228" y="21600"/>
                </a:cubicBezTo>
                <a:lnTo>
                  <a:pt x="19372" y="21600"/>
                </a:lnTo>
                <a:cubicBezTo>
                  <a:pt x="20603" y="21600"/>
                  <a:pt x="21600" y="20768"/>
                  <a:pt x="21600" y="19743"/>
                </a:cubicBezTo>
                <a:lnTo>
                  <a:pt x="21600" y="5774"/>
                </a:lnTo>
                <a:cubicBezTo>
                  <a:pt x="21600" y="4748"/>
                  <a:pt x="20603" y="3916"/>
                  <a:pt x="19372" y="3916"/>
                </a:cubicBezTo>
                <a:lnTo>
                  <a:pt x="11694" y="3916"/>
                </a:lnTo>
                <a:lnTo>
                  <a:pt x="11039"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18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1800" dirty="0">
                <a:latin typeface="+mn-lt"/>
              </a:rPr>
              <a:t>numeric indexes of columns to collapse</a:t>
            </a:r>
          </a:p>
          <a:p>
            <a:pPr>
              <a:lnSpc>
                <a:spcPct val="90000"/>
              </a:lnSpc>
              <a:defRPr sz="4700">
                <a:solidFill>
                  <a:srgbClr val="FFFFFF"/>
                </a:solidFill>
                <a:latin typeface="Source Sans Pro"/>
                <a:ea typeface="Source Sans Pro"/>
                <a:cs typeface="Source Sans Pro"/>
                <a:sym typeface="Source Sans Pro"/>
              </a:defRPr>
            </a:pPr>
            <a:r>
              <a:rPr sz="1800" dirty="0">
                <a:latin typeface="+mn-lt"/>
              </a:rPr>
              <a:t>(or names) </a:t>
            </a:r>
          </a:p>
        </p:txBody>
      </p:sp>
      <p:grpSp>
        <p:nvGrpSpPr>
          <p:cNvPr id="8" name="Group 7"/>
          <p:cNvGrpSpPr/>
          <p:nvPr/>
        </p:nvGrpSpPr>
        <p:grpSpPr>
          <a:xfrm>
            <a:off x="6083627" y="1962280"/>
            <a:ext cx="1828800" cy="1907549"/>
            <a:chOff x="4572000" y="1978650"/>
            <a:chExt cx="1828800" cy="2591991"/>
          </a:xfrm>
        </p:grpSpPr>
        <p:sp>
          <p:nvSpPr>
            <p:cNvPr id="572" name="name of the new value column…"/>
            <p:cNvSpPr/>
            <p:nvPr/>
          </p:nvSpPr>
          <p:spPr>
            <a:xfrm>
              <a:off x="4615458" y="1978650"/>
              <a:ext cx="1785342" cy="25919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601" y="4534"/>
                  </a:lnTo>
                  <a:cubicBezTo>
                    <a:pt x="17426" y="4487"/>
                    <a:pt x="17245" y="4455"/>
                    <a:pt x="17053" y="4455"/>
                  </a:cubicBezTo>
                  <a:lnTo>
                    <a:pt x="1961" y="4455"/>
                  </a:lnTo>
                  <a:cubicBezTo>
                    <a:pt x="878" y="4455"/>
                    <a:pt x="0" y="5261"/>
                    <a:pt x="0" y="6256"/>
                  </a:cubicBezTo>
                  <a:lnTo>
                    <a:pt x="0" y="19799"/>
                  </a:lnTo>
                  <a:cubicBezTo>
                    <a:pt x="0" y="20794"/>
                    <a:pt x="878" y="21600"/>
                    <a:pt x="1961" y="21600"/>
                  </a:cubicBezTo>
                  <a:lnTo>
                    <a:pt x="17053" y="21600"/>
                  </a:lnTo>
                  <a:cubicBezTo>
                    <a:pt x="18136" y="21600"/>
                    <a:pt x="19014" y="20794"/>
                    <a:pt x="19014" y="19799"/>
                  </a:cubicBezTo>
                  <a:lnTo>
                    <a:pt x="19014" y="6256"/>
                  </a:lnTo>
                  <a:cubicBezTo>
                    <a:pt x="19014" y="5828"/>
                    <a:pt x="18846" y="5440"/>
                    <a:pt x="18575" y="5131"/>
                  </a:cubicBezTo>
                  <a:lnTo>
                    <a:pt x="21600" y="0"/>
                  </a:lnTo>
                  <a:close/>
                </a:path>
              </a:pathLst>
            </a:custGeom>
            <a:solidFill>
              <a:srgbClr val="C0C0C0"/>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7" name="TextBox 6"/>
            <p:cNvSpPr txBox="1"/>
            <p:nvPr/>
          </p:nvSpPr>
          <p:spPr>
            <a:xfrm>
              <a:off x="4572000" y="2676154"/>
              <a:ext cx="1621068" cy="1894487"/>
            </a:xfrm>
            <a:prstGeom prst="rect">
              <a:avLst/>
            </a:prstGeom>
            <a:noFill/>
          </p:spPr>
          <p:txBody>
            <a:bodyPr wrap="square" rtlCol="0">
              <a:spAutoFit/>
            </a:bodyPr>
            <a:lstStyle/>
            <a:p>
              <a:pPr>
                <a:lnSpc>
                  <a:spcPct val="90000"/>
                </a:lnSpc>
                <a:defRPr sz="4700" b="1">
                  <a:solidFill>
                    <a:srgbClr val="FFFFFF"/>
                  </a:solidFill>
                  <a:latin typeface="Source Sans Pro"/>
                  <a:ea typeface="Source Sans Pro"/>
                  <a:cs typeface="Source Sans Pro"/>
                  <a:sym typeface="Source Sans Pro"/>
                </a:defRPr>
              </a:pPr>
              <a:r>
                <a:rPr lang="en-US" sz="1800" dirty="0">
                  <a:latin typeface="+mn-lt"/>
                </a:rPr>
                <a:t>name of the new value column</a:t>
              </a:r>
            </a:p>
            <a:p>
              <a:pPr>
                <a:lnSpc>
                  <a:spcPct val="90000"/>
                </a:lnSpc>
                <a:defRPr sz="4700">
                  <a:solidFill>
                    <a:srgbClr val="FFFFFF"/>
                  </a:solidFill>
                  <a:latin typeface="Source Sans Pro"/>
                  <a:ea typeface="Source Sans Pro"/>
                  <a:cs typeface="Source Sans Pro"/>
                  <a:sym typeface="Source Sans Pro"/>
                </a:defRPr>
              </a:pPr>
              <a:r>
                <a:rPr lang="en-US" sz="2000" dirty="0">
                  <a:latin typeface="+mn-lt"/>
                </a:rPr>
                <a:t>(a character string)</a:t>
              </a:r>
            </a:p>
          </p:txBody>
        </p:sp>
      </p:grpSp>
      <p:sp>
        <p:nvSpPr>
          <p:cNvPr id="5" name="Title 4"/>
          <p:cNvSpPr>
            <a:spLocks noGrp="1"/>
          </p:cNvSpPr>
          <p:nvPr>
            <p:ph type="title"/>
          </p:nvPr>
        </p:nvSpPr>
        <p:spPr/>
        <p:txBody>
          <a:bodyPr/>
          <a:lstStyle/>
          <a:p>
            <a:r>
              <a:rPr lang="en-US" sz="3200" dirty="0" err="1"/>
              <a:t>pivot_longer</a:t>
            </a:r>
            <a:r>
              <a:rPr lang="en-US" sz="3200" dirty="0"/>
              <a:t>()</a:t>
            </a:r>
          </a:p>
        </p:txBody>
      </p:sp>
      <p:graphicFrame>
        <p:nvGraphicFramePr>
          <p:cNvPr id="17" name="Table"/>
          <p:cNvGraphicFramePr/>
          <p:nvPr/>
        </p:nvGraphicFramePr>
        <p:xfrm>
          <a:off x="4876800" y="4140781"/>
          <a:ext cx="3505200" cy="1932801"/>
        </p:xfrm>
        <a:graphic>
          <a:graphicData uri="http://schemas.openxmlformats.org/drawingml/2006/table">
            <a:tbl>
              <a:tblPr firstRow="1" firstCol="1"/>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tblGrid>
              <a:tr h="549222">
                <a:tc>
                  <a:txBody>
                    <a:bodyPr/>
                    <a:lstStyle/>
                    <a:p>
                      <a:pPr defTabSz="914400">
                        <a:defRPr sz="1800" b="0">
                          <a:solidFill>
                            <a:srgbClr val="000000"/>
                          </a:solidFill>
                        </a:defRPr>
                      </a:pPr>
                      <a:r>
                        <a:rPr sz="16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6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61193">
                <a:tc>
                  <a:txBody>
                    <a:bodyPr/>
                    <a:lstStyle/>
                    <a:p>
                      <a:pPr defTabSz="914400">
                        <a:defRPr sz="1800" b="0">
                          <a:solidFill>
                            <a:srgbClr val="000000"/>
                          </a:solidFill>
                        </a:defRPr>
                      </a:pPr>
                      <a:r>
                        <a:rPr sz="1600" b="1" dirty="0">
                          <a:solidFill>
                            <a:schemeClr val="bg1"/>
                          </a:solidFill>
                          <a:sym typeface="Helvetica"/>
                        </a:rPr>
                        <a:t>FR</a:t>
                      </a:r>
                    </a:p>
                  </a:txBody>
                  <a:tcPr marL="19050" marR="19050" marT="25400" marB="25400" anchor="ctr" horzOverflow="overflow"/>
                </a:tc>
                <a:tc>
                  <a:txBody>
                    <a:bodyPr/>
                    <a:lstStyle/>
                    <a:p>
                      <a:pPr defTabSz="914400">
                        <a:defRPr sz="1800"/>
                      </a:pPr>
                      <a:r>
                        <a:rPr sz="1600">
                          <a:sym typeface="Helvetica"/>
                        </a:rPr>
                        <a:t>7000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6900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7000</a:t>
                      </a:r>
                      <a:endParaRPr sz="160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61193">
                <a:tc>
                  <a:txBody>
                    <a:bodyPr/>
                    <a:lstStyle/>
                    <a:p>
                      <a:pPr defTabSz="914400">
                        <a:defRPr sz="1800" b="0">
                          <a:solidFill>
                            <a:srgbClr val="000000"/>
                          </a:solidFill>
                        </a:defRPr>
                      </a:pPr>
                      <a:r>
                        <a:rPr sz="1600" b="1">
                          <a:solidFill>
                            <a:schemeClr val="bg1"/>
                          </a:solidFill>
                          <a:sym typeface="Helvetica"/>
                        </a:rPr>
                        <a:t>DE</a:t>
                      </a:r>
                    </a:p>
                  </a:txBody>
                  <a:tcPr marL="19050" marR="19050" marT="25400" marB="25400" anchor="ctr" horzOverflow="overflow"/>
                </a:tc>
                <a:tc>
                  <a:txBody>
                    <a:bodyPr/>
                    <a:lstStyle/>
                    <a:p>
                      <a:pPr defTabSz="914400">
                        <a:defRPr sz="1800"/>
                      </a:pPr>
                      <a:r>
                        <a:rPr sz="1600">
                          <a:sym typeface="Helvetica"/>
                        </a:rPr>
                        <a:t>5800</a:t>
                      </a:r>
                      <a:endParaRPr sz="160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6200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61193">
                <a:tc>
                  <a:txBody>
                    <a:bodyPr/>
                    <a:lstStyle/>
                    <a:p>
                      <a:pPr defTabSz="914400">
                        <a:defRPr sz="1800" b="0">
                          <a:solidFill>
                            <a:srgbClr val="000000"/>
                          </a:solidFill>
                        </a:defRPr>
                      </a:pPr>
                      <a:r>
                        <a:rPr sz="1600" b="1" dirty="0">
                          <a:solidFill>
                            <a:schemeClr val="bg1"/>
                          </a:solidFill>
                          <a:sym typeface="Helvetica"/>
                        </a:rPr>
                        <a:t>US</a:t>
                      </a:r>
                    </a:p>
                  </a:txBody>
                  <a:tcPr marL="19050" marR="19050" marT="25400" marB="25400" anchor="ctr" horzOverflow="overflow"/>
                </a:tc>
                <a:tc>
                  <a:txBody>
                    <a:bodyPr/>
                    <a:lstStyle/>
                    <a:p>
                      <a:pPr defTabSz="914400">
                        <a:defRPr sz="1800"/>
                      </a:pPr>
                      <a:r>
                        <a:rPr sz="1600">
                          <a:sym typeface="Helvetica"/>
                        </a:rPr>
                        <a:t>15000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14000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ym typeface="Helvetica"/>
                        </a:rPr>
                        <a:t>13000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Janitor</a:t>
            </a:r>
          </a:p>
        </p:txBody>
      </p:sp>
      <p:sp>
        <p:nvSpPr>
          <p:cNvPr id="3" name="Subtitle 2"/>
          <p:cNvSpPr>
            <a:spLocks noGrp="1"/>
          </p:cNvSpPr>
          <p:nvPr>
            <p:ph type="body" idx="1"/>
          </p:nvPr>
        </p:nvSpPr>
        <p:spPr/>
        <p:txBody>
          <a:bodyPr/>
          <a:lstStyle/>
          <a:p>
            <a:pPr marL="0" lvl="0" indent="0">
              <a:buNone/>
            </a:pPr>
            <a:br/>
            <a:br/>
            <a:endParaRPr/>
          </a:p>
        </p:txBody>
      </p:sp>
      <p:sp>
        <p:nvSpPr>
          <p:cNvPr id="4" name="Date Placeholder 3"/>
          <p:cNvSpPr>
            <a:spLocks noGrp="1"/>
          </p:cNvSpPr>
          <p:nvPr>
            <p:ph type="dt" sz="half" idx="4294967295"/>
          </p:nvPr>
        </p:nvSpPr>
        <p:spPr>
          <a:xfrm>
            <a:off x="0" y="6356350"/>
            <a:ext cx="2133600" cy="365125"/>
          </a:xfrm>
          <a:prstGeom prst="rect">
            <a:avLst/>
          </a:prstGeom>
        </p:spPr>
        <p:txBody>
          <a:bodyPr/>
          <a:lstStyle/>
          <a:p>
            <a:pPr marL="0" lvl="0" indent="0">
              <a:buNone/>
            </a:pPr>
            <a:r>
              <a:t>June 6, 2017</a:t>
            </a:r>
          </a:p>
        </p:txBody>
      </p:sp>
      <p:pic>
        <p:nvPicPr>
          <p:cNvPr id="5" name="Picture 4" descr="http://media3.giphy.com/media/3oKIPCSX4UHmuS41TG/giphy-downsized.gif"/>
          <p:cNvPicPr>
            <a:picLocks noGrp="1" noChangeAspect="1"/>
          </p:cNvPicPr>
          <p:nvPr/>
        </p:nvPicPr>
        <p:blipFill>
          <a:blip r:embed="rId2"/>
          <a:stretch>
            <a:fillRect/>
          </a:stretch>
        </p:blipFill>
        <p:spPr bwMode="auto">
          <a:xfrm>
            <a:off x="3543300" y="1059872"/>
            <a:ext cx="4686300" cy="4521200"/>
          </a:xfrm>
          <a:prstGeom prst="rect">
            <a:avLst/>
          </a:prstGeom>
          <a:noFill/>
          <a:ln w="9525">
            <a:noFill/>
            <a:headEnd/>
            <a:tailEnd/>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009471"/>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(`2011`:`2013`,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570" name="name of the new key column…"/>
          <p:cNvSpPr/>
          <p:nvPr/>
        </p:nvSpPr>
        <p:spPr>
          <a:xfrm>
            <a:off x="4376142" y="1995021"/>
            <a:ext cx="1571625" cy="1874808"/>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lnTo>
                  <a:pt x="19197" y="4236"/>
                </a:lnTo>
                <a:lnTo>
                  <a:pt x="2228" y="4236"/>
                </a:lnTo>
                <a:cubicBezTo>
                  <a:pt x="997" y="4236"/>
                  <a:pt x="0" y="5052"/>
                  <a:pt x="0" y="6059"/>
                </a:cubicBezTo>
                <a:lnTo>
                  <a:pt x="0" y="19776"/>
                </a:lnTo>
                <a:cubicBezTo>
                  <a:pt x="0" y="20783"/>
                  <a:pt x="997" y="21600"/>
                  <a:pt x="2228" y="21600"/>
                </a:cubicBezTo>
                <a:lnTo>
                  <a:pt x="19372" y="21600"/>
                </a:lnTo>
                <a:cubicBezTo>
                  <a:pt x="20603" y="21600"/>
                  <a:pt x="21600" y="20783"/>
                  <a:pt x="21600" y="19776"/>
                </a:cubicBezTo>
                <a:lnTo>
                  <a:pt x="21600" y="6059"/>
                </a:lnTo>
                <a:cubicBezTo>
                  <a:pt x="21600" y="5388"/>
                  <a:pt x="21153" y="4809"/>
                  <a:pt x="20493" y="4492"/>
                </a:cubicBezTo>
                <a:lnTo>
                  <a:pt x="21058"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name of the new column </a:t>
            </a:r>
          </a:p>
          <a:p>
            <a:pPr>
              <a:lnSpc>
                <a:spcPct val="90000"/>
              </a:lnSpc>
              <a:defRPr sz="4700">
                <a:solidFill>
                  <a:srgbClr val="FFFFFF"/>
                </a:solidFill>
                <a:latin typeface="Source Sans Pro"/>
                <a:ea typeface="Source Sans Pro"/>
                <a:cs typeface="Source Sans Pro"/>
                <a:sym typeface="Source Sans Pro"/>
              </a:defRPr>
            </a:pPr>
            <a:r>
              <a:rPr sz="2000" dirty="0">
                <a:latin typeface="+mn-lt"/>
              </a:rPr>
              <a:t>(a character string)</a:t>
            </a:r>
          </a:p>
        </p:txBody>
      </p:sp>
      <p:sp>
        <p:nvSpPr>
          <p:cNvPr id="571" name="data frame to reshape"/>
          <p:cNvSpPr/>
          <p:nvPr/>
        </p:nvSpPr>
        <p:spPr>
          <a:xfrm>
            <a:off x="286732" y="2057627"/>
            <a:ext cx="1571625" cy="1862505"/>
          </a:xfrm>
          <a:custGeom>
            <a:avLst/>
            <a:gdLst/>
            <a:ahLst/>
            <a:cxnLst>
              <a:cxn ang="0">
                <a:pos x="wd2" y="hd2"/>
              </a:cxn>
              <a:cxn ang="5400000">
                <a:pos x="wd2" y="hd2"/>
              </a:cxn>
              <a:cxn ang="10800000">
                <a:pos x="wd2" y="hd2"/>
              </a:cxn>
              <a:cxn ang="16200000">
                <a:pos x="wd2" y="hd2"/>
              </a:cxn>
            </a:cxnLst>
            <a:rect l="0" t="0" r="r" b="b"/>
            <a:pathLst>
              <a:path w="21600" h="21600" extrusionOk="0">
                <a:moveTo>
                  <a:pt x="3385" y="0"/>
                </a:moveTo>
                <a:lnTo>
                  <a:pt x="2731" y="4152"/>
                </a:lnTo>
                <a:lnTo>
                  <a:pt x="2228" y="4152"/>
                </a:lnTo>
                <a:cubicBezTo>
                  <a:pt x="997" y="4152"/>
                  <a:pt x="0" y="4972"/>
                  <a:pt x="0" y="5984"/>
                </a:cubicBezTo>
                <a:lnTo>
                  <a:pt x="0" y="19767"/>
                </a:lnTo>
                <a:cubicBezTo>
                  <a:pt x="0" y="20779"/>
                  <a:pt x="997" y="21600"/>
                  <a:pt x="2228" y="21600"/>
                </a:cubicBezTo>
                <a:lnTo>
                  <a:pt x="19372" y="21600"/>
                </a:lnTo>
                <a:cubicBezTo>
                  <a:pt x="20603" y="21600"/>
                  <a:pt x="21600" y="20779"/>
                  <a:pt x="21600" y="19767"/>
                </a:cubicBezTo>
                <a:lnTo>
                  <a:pt x="21600" y="5984"/>
                </a:lnTo>
                <a:cubicBezTo>
                  <a:pt x="21600" y="4972"/>
                  <a:pt x="20603" y="4152"/>
                  <a:pt x="19372" y="4152"/>
                </a:cubicBezTo>
                <a:lnTo>
                  <a:pt x="4040" y="4152"/>
                </a:lnTo>
                <a:lnTo>
                  <a:pt x="3385" y="0"/>
                </a:lnTo>
                <a:close/>
              </a:path>
            </a:pathLst>
          </a:custGeom>
          <a:solidFill>
            <a:schemeClr val="accent1"/>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data frame to reshape</a:t>
            </a:r>
          </a:p>
          <a:p>
            <a:pPr>
              <a:lnSpc>
                <a:spcPct val="90000"/>
              </a:lnSpc>
              <a:defRPr sz="4700" b="1">
                <a:solidFill>
                  <a:srgbClr val="FFFFFF"/>
                </a:solidFill>
                <a:latin typeface="Source Sans Pro"/>
                <a:ea typeface="Source Sans Pro"/>
                <a:cs typeface="Source Sans Pro"/>
                <a:sym typeface="Source Sans Pro"/>
              </a:defRPr>
            </a:pPr>
            <a:endParaRPr sz="2000" dirty="0"/>
          </a:p>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573" name="numeric indexes of columns to collapse…"/>
          <p:cNvSpPr/>
          <p:nvPr/>
        </p:nvSpPr>
        <p:spPr>
          <a:xfrm>
            <a:off x="2359514" y="2103570"/>
            <a:ext cx="1571625" cy="1828573"/>
          </a:xfrm>
          <a:custGeom>
            <a:avLst/>
            <a:gdLst/>
            <a:ahLst/>
            <a:cxnLst>
              <a:cxn ang="0">
                <a:pos x="wd2" y="hd2"/>
              </a:cxn>
              <a:cxn ang="5400000">
                <a:pos x="wd2" y="hd2"/>
              </a:cxn>
              <a:cxn ang="10800000">
                <a:pos x="wd2" y="hd2"/>
              </a:cxn>
              <a:cxn ang="16200000">
                <a:pos x="wd2" y="hd2"/>
              </a:cxn>
            </a:cxnLst>
            <a:rect l="0" t="0" r="r" b="b"/>
            <a:pathLst>
              <a:path w="21600" h="21600" extrusionOk="0">
                <a:moveTo>
                  <a:pt x="11039" y="0"/>
                </a:moveTo>
                <a:lnTo>
                  <a:pt x="10383" y="3916"/>
                </a:lnTo>
                <a:lnTo>
                  <a:pt x="2228" y="3916"/>
                </a:lnTo>
                <a:cubicBezTo>
                  <a:pt x="997" y="3916"/>
                  <a:pt x="0" y="4748"/>
                  <a:pt x="0" y="5774"/>
                </a:cubicBezTo>
                <a:lnTo>
                  <a:pt x="0" y="19743"/>
                </a:lnTo>
                <a:cubicBezTo>
                  <a:pt x="0" y="20768"/>
                  <a:pt x="997" y="21600"/>
                  <a:pt x="2228" y="21600"/>
                </a:cubicBezTo>
                <a:lnTo>
                  <a:pt x="19372" y="21600"/>
                </a:lnTo>
                <a:cubicBezTo>
                  <a:pt x="20603" y="21600"/>
                  <a:pt x="21600" y="20768"/>
                  <a:pt x="21600" y="19743"/>
                </a:cubicBezTo>
                <a:lnTo>
                  <a:pt x="21600" y="5774"/>
                </a:lnTo>
                <a:cubicBezTo>
                  <a:pt x="21600" y="4748"/>
                  <a:pt x="20603" y="3916"/>
                  <a:pt x="19372" y="3916"/>
                </a:cubicBezTo>
                <a:lnTo>
                  <a:pt x="11694" y="3916"/>
                </a:lnTo>
                <a:lnTo>
                  <a:pt x="11039"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18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lang="en-US" sz="1800" b="1" dirty="0">
                <a:solidFill>
                  <a:srgbClr val="FFFFFF"/>
                </a:solidFill>
                <a:ea typeface="Source Sans Pro"/>
                <a:cs typeface="Source Sans Pro"/>
                <a:sym typeface="Source Sans Pro"/>
              </a:rPr>
              <a:t>Names of columns to collapse</a:t>
            </a:r>
          </a:p>
        </p:txBody>
      </p:sp>
      <p:grpSp>
        <p:nvGrpSpPr>
          <p:cNvPr id="8" name="Group 7"/>
          <p:cNvGrpSpPr/>
          <p:nvPr/>
        </p:nvGrpSpPr>
        <p:grpSpPr>
          <a:xfrm>
            <a:off x="6083627" y="1962280"/>
            <a:ext cx="1828800" cy="1907549"/>
            <a:chOff x="4572000" y="1978650"/>
            <a:chExt cx="1828800" cy="2591991"/>
          </a:xfrm>
        </p:grpSpPr>
        <p:sp>
          <p:nvSpPr>
            <p:cNvPr id="572" name="name of the new value column…"/>
            <p:cNvSpPr/>
            <p:nvPr/>
          </p:nvSpPr>
          <p:spPr>
            <a:xfrm>
              <a:off x="4615458" y="1978650"/>
              <a:ext cx="1785342" cy="25919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601" y="4534"/>
                  </a:lnTo>
                  <a:cubicBezTo>
                    <a:pt x="17426" y="4487"/>
                    <a:pt x="17245" y="4455"/>
                    <a:pt x="17053" y="4455"/>
                  </a:cubicBezTo>
                  <a:lnTo>
                    <a:pt x="1961" y="4455"/>
                  </a:lnTo>
                  <a:cubicBezTo>
                    <a:pt x="878" y="4455"/>
                    <a:pt x="0" y="5261"/>
                    <a:pt x="0" y="6256"/>
                  </a:cubicBezTo>
                  <a:lnTo>
                    <a:pt x="0" y="19799"/>
                  </a:lnTo>
                  <a:cubicBezTo>
                    <a:pt x="0" y="20794"/>
                    <a:pt x="878" y="21600"/>
                    <a:pt x="1961" y="21600"/>
                  </a:cubicBezTo>
                  <a:lnTo>
                    <a:pt x="17053" y="21600"/>
                  </a:lnTo>
                  <a:cubicBezTo>
                    <a:pt x="18136" y="21600"/>
                    <a:pt x="19014" y="20794"/>
                    <a:pt x="19014" y="19799"/>
                  </a:cubicBezTo>
                  <a:lnTo>
                    <a:pt x="19014" y="6256"/>
                  </a:lnTo>
                  <a:cubicBezTo>
                    <a:pt x="19014" y="5828"/>
                    <a:pt x="18846" y="5440"/>
                    <a:pt x="18575" y="5131"/>
                  </a:cubicBezTo>
                  <a:lnTo>
                    <a:pt x="21600" y="0"/>
                  </a:lnTo>
                  <a:close/>
                </a:path>
              </a:pathLst>
            </a:custGeom>
            <a:solidFill>
              <a:srgbClr val="C0C0C0"/>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7" name="TextBox 6"/>
            <p:cNvSpPr txBox="1"/>
            <p:nvPr/>
          </p:nvSpPr>
          <p:spPr>
            <a:xfrm>
              <a:off x="4572000" y="2676154"/>
              <a:ext cx="1621068" cy="1894487"/>
            </a:xfrm>
            <a:prstGeom prst="rect">
              <a:avLst/>
            </a:prstGeom>
            <a:noFill/>
          </p:spPr>
          <p:txBody>
            <a:bodyPr wrap="square" rtlCol="0">
              <a:spAutoFit/>
            </a:bodyPr>
            <a:lstStyle/>
            <a:p>
              <a:pPr>
                <a:lnSpc>
                  <a:spcPct val="90000"/>
                </a:lnSpc>
                <a:defRPr sz="4700" b="1">
                  <a:solidFill>
                    <a:srgbClr val="FFFFFF"/>
                  </a:solidFill>
                  <a:latin typeface="Source Sans Pro"/>
                  <a:ea typeface="Source Sans Pro"/>
                  <a:cs typeface="Source Sans Pro"/>
                  <a:sym typeface="Source Sans Pro"/>
                </a:defRPr>
              </a:pPr>
              <a:r>
                <a:rPr lang="en-US" sz="1800" dirty="0">
                  <a:latin typeface="+mn-lt"/>
                </a:rPr>
                <a:t>name of the new value column</a:t>
              </a:r>
            </a:p>
            <a:p>
              <a:pPr>
                <a:lnSpc>
                  <a:spcPct val="90000"/>
                </a:lnSpc>
                <a:defRPr sz="4700">
                  <a:solidFill>
                    <a:srgbClr val="FFFFFF"/>
                  </a:solidFill>
                  <a:latin typeface="Source Sans Pro"/>
                  <a:ea typeface="Source Sans Pro"/>
                  <a:cs typeface="Source Sans Pro"/>
                  <a:sym typeface="Source Sans Pro"/>
                </a:defRPr>
              </a:pPr>
              <a:r>
                <a:rPr lang="en-US" sz="2000" dirty="0">
                  <a:latin typeface="+mn-lt"/>
                </a:rPr>
                <a:t>(a character string)</a:t>
              </a:r>
            </a:p>
          </p:txBody>
        </p:sp>
      </p:grpSp>
      <p:sp>
        <p:nvSpPr>
          <p:cNvPr id="5" name="Title 4"/>
          <p:cNvSpPr>
            <a:spLocks noGrp="1"/>
          </p:cNvSpPr>
          <p:nvPr>
            <p:ph type="title"/>
          </p:nvPr>
        </p:nvSpPr>
        <p:spPr/>
        <p:txBody>
          <a:bodyPr/>
          <a:lstStyle/>
          <a:p>
            <a:r>
              <a:rPr lang="en-US" sz="3200" dirty="0" err="1"/>
              <a:t>pivot_longer</a:t>
            </a:r>
            <a:r>
              <a:rPr lang="en-US" sz="3200" dirty="0"/>
              <a:t>()</a:t>
            </a:r>
          </a:p>
        </p:txBody>
      </p:sp>
      <p:graphicFrame>
        <p:nvGraphicFramePr>
          <p:cNvPr id="17" name="Table"/>
          <p:cNvGraphicFramePr/>
          <p:nvPr/>
        </p:nvGraphicFramePr>
        <p:xfrm>
          <a:off x="4876800" y="4140781"/>
          <a:ext cx="3505200" cy="1932801"/>
        </p:xfrm>
        <a:graphic>
          <a:graphicData uri="http://schemas.openxmlformats.org/drawingml/2006/table">
            <a:tbl>
              <a:tblPr firstRow="1" firstCol="1"/>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tblGrid>
              <a:tr h="549222">
                <a:tc>
                  <a:txBody>
                    <a:bodyPr/>
                    <a:lstStyle/>
                    <a:p>
                      <a:pPr defTabSz="914400">
                        <a:defRPr sz="1800" b="0">
                          <a:solidFill>
                            <a:srgbClr val="000000"/>
                          </a:solidFill>
                        </a:defRPr>
                      </a:pPr>
                      <a:r>
                        <a:rPr sz="16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6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61193">
                <a:tc>
                  <a:txBody>
                    <a:bodyPr/>
                    <a:lstStyle/>
                    <a:p>
                      <a:pPr defTabSz="914400">
                        <a:defRPr sz="1800" b="0">
                          <a:solidFill>
                            <a:srgbClr val="000000"/>
                          </a:solidFill>
                        </a:defRPr>
                      </a:pPr>
                      <a:r>
                        <a:rPr sz="1600" b="1" dirty="0">
                          <a:solidFill>
                            <a:schemeClr val="bg1"/>
                          </a:solidFill>
                          <a:sym typeface="Helvetica"/>
                        </a:rPr>
                        <a:t>FR</a:t>
                      </a:r>
                    </a:p>
                  </a:txBody>
                  <a:tcPr marL="19050" marR="19050" marT="25400" marB="25400" anchor="ctr" horzOverflow="overflow"/>
                </a:tc>
                <a:tc>
                  <a:txBody>
                    <a:bodyPr/>
                    <a:lstStyle/>
                    <a:p>
                      <a:pPr defTabSz="914400">
                        <a:defRPr sz="1800"/>
                      </a:pPr>
                      <a:r>
                        <a:rPr sz="1600">
                          <a:sym typeface="Helvetica"/>
                        </a:rPr>
                        <a:t>7000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6900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7000</a:t>
                      </a:r>
                      <a:endParaRPr sz="160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61193">
                <a:tc>
                  <a:txBody>
                    <a:bodyPr/>
                    <a:lstStyle/>
                    <a:p>
                      <a:pPr defTabSz="914400">
                        <a:defRPr sz="1800" b="0">
                          <a:solidFill>
                            <a:srgbClr val="000000"/>
                          </a:solidFill>
                        </a:defRPr>
                      </a:pPr>
                      <a:r>
                        <a:rPr sz="1600" b="1">
                          <a:solidFill>
                            <a:schemeClr val="bg1"/>
                          </a:solidFill>
                          <a:sym typeface="Helvetica"/>
                        </a:rPr>
                        <a:t>DE</a:t>
                      </a:r>
                    </a:p>
                  </a:txBody>
                  <a:tcPr marL="19050" marR="19050" marT="25400" marB="25400" anchor="ctr" horzOverflow="overflow"/>
                </a:tc>
                <a:tc>
                  <a:txBody>
                    <a:bodyPr/>
                    <a:lstStyle/>
                    <a:p>
                      <a:pPr defTabSz="914400">
                        <a:defRPr sz="1800"/>
                      </a:pPr>
                      <a:r>
                        <a:rPr sz="1600">
                          <a:sym typeface="Helvetica"/>
                        </a:rPr>
                        <a:t>5800</a:t>
                      </a:r>
                      <a:endParaRPr sz="160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6200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61193">
                <a:tc>
                  <a:txBody>
                    <a:bodyPr/>
                    <a:lstStyle/>
                    <a:p>
                      <a:pPr defTabSz="914400">
                        <a:defRPr sz="1800" b="0">
                          <a:solidFill>
                            <a:srgbClr val="000000"/>
                          </a:solidFill>
                        </a:defRPr>
                      </a:pPr>
                      <a:r>
                        <a:rPr sz="1600" b="1" dirty="0">
                          <a:solidFill>
                            <a:schemeClr val="bg1"/>
                          </a:solidFill>
                          <a:sym typeface="Helvetica"/>
                        </a:rPr>
                        <a:t>US</a:t>
                      </a:r>
                    </a:p>
                  </a:txBody>
                  <a:tcPr marL="19050" marR="19050" marT="25400" marB="25400" anchor="ctr" horzOverflow="overflow"/>
                </a:tc>
                <a:tc>
                  <a:txBody>
                    <a:bodyPr/>
                    <a:lstStyle/>
                    <a:p>
                      <a:pPr defTabSz="914400">
                        <a:defRPr sz="1800"/>
                      </a:pPr>
                      <a:r>
                        <a:rPr sz="1600">
                          <a:sym typeface="Helvetica"/>
                        </a:rPr>
                        <a:t>15000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14000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ym typeface="Helvetica"/>
                        </a:rPr>
                        <a:t>13000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8780958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1000" y="1009471"/>
            <a:ext cx="86106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(-Country,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570" name="name of the new key column…"/>
          <p:cNvSpPr/>
          <p:nvPr/>
        </p:nvSpPr>
        <p:spPr>
          <a:xfrm>
            <a:off x="4376142" y="1995021"/>
            <a:ext cx="1571625" cy="1874808"/>
          </a:xfrm>
          <a:custGeom>
            <a:avLst/>
            <a:gdLst/>
            <a:ahLst/>
            <a:cxnLst>
              <a:cxn ang="0">
                <a:pos x="wd2" y="hd2"/>
              </a:cxn>
              <a:cxn ang="5400000">
                <a:pos x="wd2" y="hd2"/>
              </a:cxn>
              <a:cxn ang="10800000">
                <a:pos x="wd2" y="hd2"/>
              </a:cxn>
              <a:cxn ang="16200000">
                <a:pos x="wd2" y="hd2"/>
              </a:cxn>
            </a:cxnLst>
            <a:rect l="0" t="0" r="r" b="b"/>
            <a:pathLst>
              <a:path w="21600" h="21600" extrusionOk="0">
                <a:moveTo>
                  <a:pt x="21058" y="0"/>
                </a:moveTo>
                <a:lnTo>
                  <a:pt x="19197" y="4236"/>
                </a:lnTo>
                <a:lnTo>
                  <a:pt x="2228" y="4236"/>
                </a:lnTo>
                <a:cubicBezTo>
                  <a:pt x="997" y="4236"/>
                  <a:pt x="0" y="5052"/>
                  <a:pt x="0" y="6059"/>
                </a:cubicBezTo>
                <a:lnTo>
                  <a:pt x="0" y="19776"/>
                </a:lnTo>
                <a:cubicBezTo>
                  <a:pt x="0" y="20783"/>
                  <a:pt x="997" y="21600"/>
                  <a:pt x="2228" y="21600"/>
                </a:cubicBezTo>
                <a:lnTo>
                  <a:pt x="19372" y="21600"/>
                </a:lnTo>
                <a:cubicBezTo>
                  <a:pt x="20603" y="21600"/>
                  <a:pt x="21600" y="20783"/>
                  <a:pt x="21600" y="19776"/>
                </a:cubicBezTo>
                <a:lnTo>
                  <a:pt x="21600" y="6059"/>
                </a:lnTo>
                <a:cubicBezTo>
                  <a:pt x="21600" y="5388"/>
                  <a:pt x="21153" y="4809"/>
                  <a:pt x="20493" y="4492"/>
                </a:cubicBezTo>
                <a:lnTo>
                  <a:pt x="21058"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name of the new column </a:t>
            </a:r>
          </a:p>
          <a:p>
            <a:pPr>
              <a:lnSpc>
                <a:spcPct val="90000"/>
              </a:lnSpc>
              <a:defRPr sz="4700">
                <a:solidFill>
                  <a:srgbClr val="FFFFFF"/>
                </a:solidFill>
                <a:latin typeface="Source Sans Pro"/>
                <a:ea typeface="Source Sans Pro"/>
                <a:cs typeface="Source Sans Pro"/>
                <a:sym typeface="Source Sans Pro"/>
              </a:defRPr>
            </a:pPr>
            <a:r>
              <a:rPr sz="2000" dirty="0">
                <a:latin typeface="+mn-lt"/>
              </a:rPr>
              <a:t>(a character string)</a:t>
            </a:r>
          </a:p>
        </p:txBody>
      </p:sp>
      <p:sp>
        <p:nvSpPr>
          <p:cNvPr id="571" name="data frame to reshape"/>
          <p:cNvSpPr/>
          <p:nvPr/>
        </p:nvSpPr>
        <p:spPr>
          <a:xfrm>
            <a:off x="286732" y="2057627"/>
            <a:ext cx="1571625" cy="1862505"/>
          </a:xfrm>
          <a:custGeom>
            <a:avLst/>
            <a:gdLst/>
            <a:ahLst/>
            <a:cxnLst>
              <a:cxn ang="0">
                <a:pos x="wd2" y="hd2"/>
              </a:cxn>
              <a:cxn ang="5400000">
                <a:pos x="wd2" y="hd2"/>
              </a:cxn>
              <a:cxn ang="10800000">
                <a:pos x="wd2" y="hd2"/>
              </a:cxn>
              <a:cxn ang="16200000">
                <a:pos x="wd2" y="hd2"/>
              </a:cxn>
            </a:cxnLst>
            <a:rect l="0" t="0" r="r" b="b"/>
            <a:pathLst>
              <a:path w="21600" h="21600" extrusionOk="0">
                <a:moveTo>
                  <a:pt x="3385" y="0"/>
                </a:moveTo>
                <a:lnTo>
                  <a:pt x="2731" y="4152"/>
                </a:lnTo>
                <a:lnTo>
                  <a:pt x="2228" y="4152"/>
                </a:lnTo>
                <a:cubicBezTo>
                  <a:pt x="997" y="4152"/>
                  <a:pt x="0" y="4972"/>
                  <a:pt x="0" y="5984"/>
                </a:cubicBezTo>
                <a:lnTo>
                  <a:pt x="0" y="19767"/>
                </a:lnTo>
                <a:cubicBezTo>
                  <a:pt x="0" y="20779"/>
                  <a:pt x="997" y="21600"/>
                  <a:pt x="2228" y="21600"/>
                </a:cubicBezTo>
                <a:lnTo>
                  <a:pt x="19372" y="21600"/>
                </a:lnTo>
                <a:cubicBezTo>
                  <a:pt x="20603" y="21600"/>
                  <a:pt x="21600" y="20779"/>
                  <a:pt x="21600" y="19767"/>
                </a:cubicBezTo>
                <a:lnTo>
                  <a:pt x="21600" y="5984"/>
                </a:lnTo>
                <a:cubicBezTo>
                  <a:pt x="21600" y="4972"/>
                  <a:pt x="20603" y="4152"/>
                  <a:pt x="19372" y="4152"/>
                </a:cubicBezTo>
                <a:lnTo>
                  <a:pt x="4040" y="4152"/>
                </a:lnTo>
                <a:lnTo>
                  <a:pt x="3385" y="0"/>
                </a:lnTo>
                <a:close/>
              </a:path>
            </a:pathLst>
          </a:custGeom>
          <a:solidFill>
            <a:schemeClr val="accent1"/>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endParaRPr lang="en-US" sz="20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sz="2000" dirty="0">
                <a:latin typeface="+mn-lt"/>
              </a:rPr>
              <a:t>data frame to reshape</a:t>
            </a:r>
          </a:p>
          <a:p>
            <a:pPr>
              <a:lnSpc>
                <a:spcPct val="90000"/>
              </a:lnSpc>
              <a:defRPr sz="4700" b="1">
                <a:solidFill>
                  <a:srgbClr val="FFFFFF"/>
                </a:solidFill>
                <a:latin typeface="Source Sans Pro"/>
                <a:ea typeface="Source Sans Pro"/>
                <a:cs typeface="Source Sans Pro"/>
                <a:sym typeface="Source Sans Pro"/>
              </a:defRPr>
            </a:pPr>
            <a:endParaRPr sz="2000" dirty="0"/>
          </a:p>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573" name="numeric indexes of columns to collapse…"/>
          <p:cNvSpPr/>
          <p:nvPr/>
        </p:nvSpPr>
        <p:spPr>
          <a:xfrm>
            <a:off x="2359514" y="2103570"/>
            <a:ext cx="1571625" cy="1828573"/>
          </a:xfrm>
          <a:custGeom>
            <a:avLst/>
            <a:gdLst/>
            <a:ahLst/>
            <a:cxnLst>
              <a:cxn ang="0">
                <a:pos x="wd2" y="hd2"/>
              </a:cxn>
              <a:cxn ang="5400000">
                <a:pos x="wd2" y="hd2"/>
              </a:cxn>
              <a:cxn ang="10800000">
                <a:pos x="wd2" y="hd2"/>
              </a:cxn>
              <a:cxn ang="16200000">
                <a:pos x="wd2" y="hd2"/>
              </a:cxn>
            </a:cxnLst>
            <a:rect l="0" t="0" r="r" b="b"/>
            <a:pathLst>
              <a:path w="21600" h="21600" extrusionOk="0">
                <a:moveTo>
                  <a:pt x="11039" y="0"/>
                </a:moveTo>
                <a:lnTo>
                  <a:pt x="10383" y="3916"/>
                </a:lnTo>
                <a:lnTo>
                  <a:pt x="2228" y="3916"/>
                </a:lnTo>
                <a:cubicBezTo>
                  <a:pt x="997" y="3916"/>
                  <a:pt x="0" y="4748"/>
                  <a:pt x="0" y="5774"/>
                </a:cubicBezTo>
                <a:lnTo>
                  <a:pt x="0" y="19743"/>
                </a:lnTo>
                <a:cubicBezTo>
                  <a:pt x="0" y="20768"/>
                  <a:pt x="997" y="21600"/>
                  <a:pt x="2228" y="21600"/>
                </a:cubicBezTo>
                <a:lnTo>
                  <a:pt x="19372" y="21600"/>
                </a:lnTo>
                <a:cubicBezTo>
                  <a:pt x="20603" y="21600"/>
                  <a:pt x="21600" y="20768"/>
                  <a:pt x="21600" y="19743"/>
                </a:cubicBezTo>
                <a:lnTo>
                  <a:pt x="21600" y="5774"/>
                </a:lnTo>
                <a:cubicBezTo>
                  <a:pt x="21600" y="4748"/>
                  <a:pt x="20603" y="3916"/>
                  <a:pt x="19372" y="3916"/>
                </a:cubicBezTo>
                <a:lnTo>
                  <a:pt x="11694" y="3916"/>
                </a:lnTo>
                <a:lnTo>
                  <a:pt x="11039" y="0"/>
                </a:lnTo>
                <a:close/>
              </a:path>
            </a:pathLst>
          </a:custGeom>
          <a:solidFill>
            <a:srgbClr val="929292"/>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lang="en-US" sz="1800" dirty="0">
              <a:latin typeface="+mn-lt"/>
            </a:endParaRPr>
          </a:p>
          <a:p>
            <a:pPr>
              <a:lnSpc>
                <a:spcPct val="90000"/>
              </a:lnSpc>
              <a:defRPr sz="4700" b="1">
                <a:solidFill>
                  <a:srgbClr val="FFFFFF"/>
                </a:solidFill>
                <a:latin typeface="Source Sans Pro"/>
                <a:ea typeface="Source Sans Pro"/>
                <a:cs typeface="Source Sans Pro"/>
                <a:sym typeface="Source Sans Pro"/>
              </a:defRPr>
            </a:pPr>
            <a:r>
              <a:rPr lang="en-US" sz="1800" b="1" dirty="0">
                <a:solidFill>
                  <a:srgbClr val="FFFFFF"/>
                </a:solidFill>
                <a:ea typeface="Source Sans Pro"/>
                <a:cs typeface="Source Sans Pro"/>
                <a:sym typeface="Source Sans Pro"/>
              </a:rPr>
              <a:t>Names of columns to collapse</a:t>
            </a:r>
          </a:p>
        </p:txBody>
      </p:sp>
      <p:grpSp>
        <p:nvGrpSpPr>
          <p:cNvPr id="8" name="Group 7"/>
          <p:cNvGrpSpPr/>
          <p:nvPr/>
        </p:nvGrpSpPr>
        <p:grpSpPr>
          <a:xfrm>
            <a:off x="6083627" y="1962280"/>
            <a:ext cx="1828800" cy="1907549"/>
            <a:chOff x="4572000" y="1978650"/>
            <a:chExt cx="1828800" cy="2591991"/>
          </a:xfrm>
        </p:grpSpPr>
        <p:sp>
          <p:nvSpPr>
            <p:cNvPr id="572" name="name of the new value column…"/>
            <p:cNvSpPr/>
            <p:nvPr/>
          </p:nvSpPr>
          <p:spPr>
            <a:xfrm>
              <a:off x="4615458" y="1978650"/>
              <a:ext cx="1785342" cy="25919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601" y="4534"/>
                  </a:lnTo>
                  <a:cubicBezTo>
                    <a:pt x="17426" y="4487"/>
                    <a:pt x="17245" y="4455"/>
                    <a:pt x="17053" y="4455"/>
                  </a:cubicBezTo>
                  <a:lnTo>
                    <a:pt x="1961" y="4455"/>
                  </a:lnTo>
                  <a:cubicBezTo>
                    <a:pt x="878" y="4455"/>
                    <a:pt x="0" y="5261"/>
                    <a:pt x="0" y="6256"/>
                  </a:cubicBezTo>
                  <a:lnTo>
                    <a:pt x="0" y="19799"/>
                  </a:lnTo>
                  <a:cubicBezTo>
                    <a:pt x="0" y="20794"/>
                    <a:pt x="878" y="21600"/>
                    <a:pt x="1961" y="21600"/>
                  </a:cubicBezTo>
                  <a:lnTo>
                    <a:pt x="17053" y="21600"/>
                  </a:lnTo>
                  <a:cubicBezTo>
                    <a:pt x="18136" y="21600"/>
                    <a:pt x="19014" y="20794"/>
                    <a:pt x="19014" y="19799"/>
                  </a:cubicBezTo>
                  <a:lnTo>
                    <a:pt x="19014" y="6256"/>
                  </a:lnTo>
                  <a:cubicBezTo>
                    <a:pt x="19014" y="5828"/>
                    <a:pt x="18846" y="5440"/>
                    <a:pt x="18575" y="5131"/>
                  </a:cubicBezTo>
                  <a:lnTo>
                    <a:pt x="21600" y="0"/>
                  </a:lnTo>
                  <a:close/>
                </a:path>
              </a:pathLst>
            </a:custGeom>
            <a:solidFill>
              <a:srgbClr val="C0C0C0"/>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endParaRPr sz="2000" dirty="0"/>
            </a:p>
          </p:txBody>
        </p:sp>
        <p:sp>
          <p:nvSpPr>
            <p:cNvPr id="7" name="TextBox 6"/>
            <p:cNvSpPr txBox="1"/>
            <p:nvPr/>
          </p:nvSpPr>
          <p:spPr>
            <a:xfrm>
              <a:off x="4572000" y="2676154"/>
              <a:ext cx="1621068" cy="1894487"/>
            </a:xfrm>
            <a:prstGeom prst="rect">
              <a:avLst/>
            </a:prstGeom>
            <a:noFill/>
          </p:spPr>
          <p:txBody>
            <a:bodyPr wrap="square" rtlCol="0">
              <a:spAutoFit/>
            </a:bodyPr>
            <a:lstStyle/>
            <a:p>
              <a:pPr>
                <a:lnSpc>
                  <a:spcPct val="90000"/>
                </a:lnSpc>
                <a:defRPr sz="4700" b="1">
                  <a:solidFill>
                    <a:srgbClr val="FFFFFF"/>
                  </a:solidFill>
                  <a:latin typeface="Source Sans Pro"/>
                  <a:ea typeface="Source Sans Pro"/>
                  <a:cs typeface="Source Sans Pro"/>
                  <a:sym typeface="Source Sans Pro"/>
                </a:defRPr>
              </a:pPr>
              <a:r>
                <a:rPr lang="en-US" sz="1800" dirty="0">
                  <a:latin typeface="+mn-lt"/>
                </a:rPr>
                <a:t>name of the new value column</a:t>
              </a:r>
            </a:p>
            <a:p>
              <a:pPr>
                <a:lnSpc>
                  <a:spcPct val="90000"/>
                </a:lnSpc>
                <a:defRPr sz="4700">
                  <a:solidFill>
                    <a:srgbClr val="FFFFFF"/>
                  </a:solidFill>
                  <a:latin typeface="Source Sans Pro"/>
                  <a:ea typeface="Source Sans Pro"/>
                  <a:cs typeface="Source Sans Pro"/>
                  <a:sym typeface="Source Sans Pro"/>
                </a:defRPr>
              </a:pPr>
              <a:r>
                <a:rPr lang="en-US" sz="2000" dirty="0">
                  <a:latin typeface="+mn-lt"/>
                </a:rPr>
                <a:t>(a character string)</a:t>
              </a:r>
            </a:p>
          </p:txBody>
        </p:sp>
      </p:grpSp>
      <p:sp>
        <p:nvSpPr>
          <p:cNvPr id="5" name="Title 4"/>
          <p:cNvSpPr>
            <a:spLocks noGrp="1"/>
          </p:cNvSpPr>
          <p:nvPr>
            <p:ph type="title"/>
          </p:nvPr>
        </p:nvSpPr>
        <p:spPr/>
        <p:txBody>
          <a:bodyPr/>
          <a:lstStyle/>
          <a:p>
            <a:r>
              <a:rPr lang="en-US" sz="3200" dirty="0" err="1"/>
              <a:t>pivot_longer</a:t>
            </a:r>
            <a:r>
              <a:rPr lang="en-US" sz="3200" dirty="0"/>
              <a:t>()</a:t>
            </a:r>
          </a:p>
        </p:txBody>
      </p:sp>
      <p:graphicFrame>
        <p:nvGraphicFramePr>
          <p:cNvPr id="17" name="Table"/>
          <p:cNvGraphicFramePr/>
          <p:nvPr/>
        </p:nvGraphicFramePr>
        <p:xfrm>
          <a:off x="4876800" y="4140781"/>
          <a:ext cx="3505200" cy="1932801"/>
        </p:xfrm>
        <a:graphic>
          <a:graphicData uri="http://schemas.openxmlformats.org/drawingml/2006/table">
            <a:tbl>
              <a:tblPr firstRow="1" firstCol="1"/>
              <a:tblGrid>
                <a:gridCol w="876300">
                  <a:extLst>
                    <a:ext uri="{9D8B030D-6E8A-4147-A177-3AD203B41FA5}">
                      <a16:colId xmlns:a16="http://schemas.microsoft.com/office/drawing/2014/main" val="20000"/>
                    </a:ext>
                  </a:extLst>
                </a:gridCol>
                <a:gridCol w="876300">
                  <a:extLst>
                    <a:ext uri="{9D8B030D-6E8A-4147-A177-3AD203B41FA5}">
                      <a16:colId xmlns:a16="http://schemas.microsoft.com/office/drawing/2014/main" val="20001"/>
                    </a:ext>
                  </a:extLst>
                </a:gridCol>
                <a:gridCol w="87630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tblGrid>
              <a:tr h="549222">
                <a:tc>
                  <a:txBody>
                    <a:bodyPr/>
                    <a:lstStyle/>
                    <a:p>
                      <a:pPr defTabSz="914400">
                        <a:defRPr sz="1800" b="0">
                          <a:solidFill>
                            <a:srgbClr val="000000"/>
                          </a:solidFill>
                        </a:defRPr>
                      </a:pPr>
                      <a:r>
                        <a:rPr sz="1600" b="1" dirty="0">
                          <a:solidFill>
                            <a:schemeClr val="bg1"/>
                          </a:solidFill>
                          <a:sym typeface="Helvetica"/>
                        </a:rPr>
                        <a:t>Country</a:t>
                      </a:r>
                    </a:p>
                  </a:txBody>
                  <a:tcPr marL="19050" marR="19050" marT="25400" marB="25400" anchor="ctr" horzOverflow="overflow"/>
                </a:tc>
                <a:tc>
                  <a:txBody>
                    <a:bodyPr/>
                    <a:lstStyle/>
                    <a:p>
                      <a:pPr defTabSz="914400">
                        <a:defRPr sz="1800" b="0">
                          <a:solidFill>
                            <a:srgbClr val="000000"/>
                          </a:solidFill>
                        </a:defRPr>
                      </a:pPr>
                      <a:r>
                        <a:rPr sz="1600" b="1">
                          <a:solidFill>
                            <a:schemeClr val="bg1"/>
                          </a:solidFill>
                          <a:sym typeface="Helvetica"/>
                        </a:rPr>
                        <a:t>2011</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2012</a:t>
                      </a:r>
                    </a:p>
                  </a:txBody>
                  <a:tcPr marL="19050" marR="19050" marT="25400" marB="25400" anchor="ctr" horzOverflow="overflow"/>
                </a:tc>
                <a:tc>
                  <a:txBody>
                    <a:bodyPr/>
                    <a:lstStyle/>
                    <a:p>
                      <a:pPr defTabSz="914400">
                        <a:defRPr sz="1800" b="0">
                          <a:solidFill>
                            <a:srgbClr val="000000"/>
                          </a:solidFill>
                        </a:defRPr>
                      </a:pPr>
                      <a:r>
                        <a:rPr sz="1600" b="1" dirty="0">
                          <a:solidFill>
                            <a:schemeClr val="bg1"/>
                          </a:solidFill>
                          <a:sym typeface="Helvetica"/>
                        </a:rPr>
                        <a:t>2013</a:t>
                      </a:r>
                    </a:p>
                  </a:txBody>
                  <a:tcPr marL="19050" marR="19050" marT="25400" marB="25400" anchor="ctr" horzOverflow="overflow"/>
                </a:tc>
                <a:extLst>
                  <a:ext uri="{0D108BD9-81ED-4DB2-BD59-A6C34878D82A}">
                    <a16:rowId xmlns:a16="http://schemas.microsoft.com/office/drawing/2014/main" val="10000"/>
                  </a:ext>
                </a:extLst>
              </a:tr>
              <a:tr h="461193">
                <a:tc>
                  <a:txBody>
                    <a:bodyPr/>
                    <a:lstStyle/>
                    <a:p>
                      <a:pPr defTabSz="914400">
                        <a:defRPr sz="1800" b="0">
                          <a:solidFill>
                            <a:srgbClr val="000000"/>
                          </a:solidFill>
                        </a:defRPr>
                      </a:pPr>
                      <a:r>
                        <a:rPr sz="1600" b="1" dirty="0">
                          <a:solidFill>
                            <a:schemeClr val="bg1"/>
                          </a:solidFill>
                          <a:sym typeface="Helvetica"/>
                        </a:rPr>
                        <a:t>FR</a:t>
                      </a:r>
                    </a:p>
                  </a:txBody>
                  <a:tcPr marL="19050" marR="19050" marT="25400" marB="25400" anchor="ctr" horzOverflow="overflow"/>
                </a:tc>
                <a:tc>
                  <a:txBody>
                    <a:bodyPr/>
                    <a:lstStyle/>
                    <a:p>
                      <a:pPr defTabSz="914400">
                        <a:defRPr sz="1800"/>
                      </a:pPr>
                      <a:r>
                        <a:rPr sz="1600">
                          <a:sym typeface="Helvetica"/>
                        </a:rPr>
                        <a:t>7000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6900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7000</a:t>
                      </a:r>
                      <a:endParaRPr sz="160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61193">
                <a:tc>
                  <a:txBody>
                    <a:bodyPr/>
                    <a:lstStyle/>
                    <a:p>
                      <a:pPr defTabSz="914400">
                        <a:defRPr sz="1800" b="0">
                          <a:solidFill>
                            <a:srgbClr val="000000"/>
                          </a:solidFill>
                        </a:defRPr>
                      </a:pPr>
                      <a:r>
                        <a:rPr sz="1600" b="1">
                          <a:solidFill>
                            <a:schemeClr val="bg1"/>
                          </a:solidFill>
                          <a:sym typeface="Helvetica"/>
                        </a:rPr>
                        <a:t>DE</a:t>
                      </a:r>
                    </a:p>
                  </a:txBody>
                  <a:tcPr marL="19050" marR="19050" marT="25400" marB="25400" anchor="ctr" horzOverflow="overflow"/>
                </a:tc>
                <a:tc>
                  <a:txBody>
                    <a:bodyPr/>
                    <a:lstStyle/>
                    <a:p>
                      <a:pPr defTabSz="914400">
                        <a:defRPr sz="1800"/>
                      </a:pPr>
                      <a:r>
                        <a:rPr sz="1600">
                          <a:sym typeface="Helvetica"/>
                        </a:rPr>
                        <a:t>5800</a:t>
                      </a:r>
                      <a:endParaRPr sz="160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6200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61193">
                <a:tc>
                  <a:txBody>
                    <a:bodyPr/>
                    <a:lstStyle/>
                    <a:p>
                      <a:pPr defTabSz="914400">
                        <a:defRPr sz="1800" b="0">
                          <a:solidFill>
                            <a:srgbClr val="000000"/>
                          </a:solidFill>
                        </a:defRPr>
                      </a:pPr>
                      <a:r>
                        <a:rPr sz="1600" b="1" dirty="0">
                          <a:solidFill>
                            <a:schemeClr val="bg1"/>
                          </a:solidFill>
                          <a:sym typeface="Helvetica"/>
                        </a:rPr>
                        <a:t>US</a:t>
                      </a:r>
                    </a:p>
                  </a:txBody>
                  <a:tcPr marL="19050" marR="19050" marT="25400" marB="25400" anchor="ctr" horzOverflow="overflow"/>
                </a:tc>
                <a:tc>
                  <a:txBody>
                    <a:bodyPr/>
                    <a:lstStyle/>
                    <a:p>
                      <a:pPr defTabSz="914400">
                        <a:defRPr sz="1800"/>
                      </a:pPr>
                      <a:r>
                        <a:rPr sz="1600">
                          <a:sym typeface="Helvetica"/>
                        </a:rPr>
                        <a:t>15000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a:sym typeface="Helvetica"/>
                        </a:rPr>
                        <a:t>14000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tc>
                  <a:txBody>
                    <a:bodyPr/>
                    <a:lstStyle/>
                    <a:p>
                      <a:pPr defTabSz="914400">
                        <a:defRPr sz="1800"/>
                      </a:pPr>
                      <a:r>
                        <a:rPr sz="1600" dirty="0">
                          <a:sym typeface="Helvetica"/>
                        </a:rPr>
                        <a:t>13000</a:t>
                      </a:r>
                      <a:endParaRPr sz="1600" dirty="0">
                        <a:latin typeface="Helvetica"/>
                        <a:ea typeface="Helvetica"/>
                        <a:cs typeface="Helvetica"/>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2248425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err="1"/>
              <a:t>pivot_longer</a:t>
            </a:r>
            <a:r>
              <a:rPr lang="en-US" sz="3200" dirty="0"/>
              <a:t>() - examples</a:t>
            </a:r>
          </a:p>
        </p:txBody>
      </p:sp>
      <p:sp>
        <p:nvSpPr>
          <p:cNvPr id="14" name="Rectangle 13"/>
          <p:cNvSpPr/>
          <p:nvPr/>
        </p:nvSpPr>
        <p:spPr>
          <a:xfrm>
            <a:off x="381000" y="1229647"/>
            <a:ext cx="8305800" cy="830997"/>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(2:4,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15" name="Rectangle 14"/>
          <p:cNvSpPr/>
          <p:nvPr/>
        </p:nvSpPr>
        <p:spPr>
          <a:xfrm>
            <a:off x="381000" y="2381071"/>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(`2011`:`2013`,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
        <p:nvSpPr>
          <p:cNvPr id="16" name="Rectangle 15"/>
          <p:cNvSpPr/>
          <p:nvPr/>
        </p:nvSpPr>
        <p:spPr>
          <a:xfrm>
            <a:off x="381000" y="4038600"/>
            <a:ext cx="8305800" cy="1200329"/>
          </a:xfrm>
          <a:prstGeom prst="rect">
            <a:avLst/>
          </a:prstGeom>
          <a:solidFill>
            <a:schemeClr val="bg2">
              <a:lumMod val="95000"/>
            </a:schemeClr>
          </a:solidFill>
          <a:ln>
            <a:solidFill>
              <a:schemeClr val="tx1"/>
            </a:solidFill>
          </a:ln>
        </p:spPr>
        <p:txBody>
          <a:bodyPr wrap="square">
            <a:spAutoFit/>
          </a:bodyPr>
          <a:lstStyle/>
          <a:p>
            <a:pPr algn="l"/>
            <a:r>
              <a:rPr lang="en-US" dirty="0">
                <a:solidFill>
                  <a:schemeClr val="accent1"/>
                </a:solidFill>
                <a:latin typeface="Miriam Fixed" panose="020B0509050101010101" pitchFamily="49" charset="-79"/>
                <a:cs typeface="Miriam Fixed" panose="020B0509050101010101" pitchFamily="49" charset="-79"/>
              </a:rPr>
              <a:t>cases</a:t>
            </a:r>
            <a:r>
              <a:rPr lang="en-US" dirty="0">
                <a:solidFill>
                  <a:srgbClr val="0070C0"/>
                </a:solidFill>
                <a:latin typeface="Miriam Fixed" panose="020B0509050101010101" pitchFamily="49" charset="-79"/>
                <a:cs typeface="Miriam Fixed" panose="020B0509050101010101" pitchFamily="49" charset="-79"/>
              </a:rPr>
              <a:t> </a:t>
            </a:r>
            <a:r>
              <a:rPr lang="en-US" dirty="0">
                <a:latin typeface="Miriam Fixed" panose="020B0509050101010101" pitchFamily="49" charset="-79"/>
                <a:cs typeface="Miriam Fixed" panose="020B0509050101010101" pitchFamily="49" charset="-79"/>
              </a:rPr>
              <a:t>%&gt;% </a:t>
            </a:r>
          </a:p>
          <a:p>
            <a:pPr algn="l"/>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pivot_longer</a:t>
            </a:r>
            <a:r>
              <a:rPr lang="en-US" dirty="0">
                <a:latin typeface="Miriam Fixed" panose="020B0509050101010101" pitchFamily="49" charset="-79"/>
                <a:cs typeface="Miriam Fixed" panose="020B0509050101010101" pitchFamily="49" charset="-79"/>
              </a:rPr>
              <a:t>(-Country, </a:t>
            </a:r>
            <a:r>
              <a:rPr lang="en-US" b="1" dirty="0" err="1">
                <a:solidFill>
                  <a:srgbClr val="92D050"/>
                </a:solidFill>
                <a:latin typeface="Miriam Fixed" panose="020B0509050101010101" pitchFamily="49" charset="-79"/>
                <a:cs typeface="Miriam Fixed" panose="020B0509050101010101" pitchFamily="49" charset="-79"/>
              </a:rPr>
              <a:t>names_to</a:t>
            </a:r>
            <a:r>
              <a:rPr lang="en-US" b="1" dirty="0">
                <a:solidFill>
                  <a:srgbClr val="92D050"/>
                </a:solidFill>
                <a:latin typeface="Miriam Fixed" panose="020B0509050101010101" pitchFamily="49" charset="-79"/>
                <a:cs typeface="Miriam Fixed" panose="020B0509050101010101" pitchFamily="49" charset="-79"/>
              </a:rPr>
              <a:t> = “year”</a:t>
            </a:r>
            <a:r>
              <a:rPr lang="en-US" dirty="0">
                <a:latin typeface="Miriam Fixed" panose="020B0509050101010101" pitchFamily="49" charset="-79"/>
                <a:cs typeface="Miriam Fixed" panose="020B0509050101010101" pitchFamily="49" charset="-79"/>
              </a:rPr>
              <a:t>, </a:t>
            </a:r>
            <a:r>
              <a:rPr lang="en-US" b="1" dirty="0" err="1">
                <a:solidFill>
                  <a:schemeClr val="bg1">
                    <a:lumMod val="65000"/>
                  </a:schemeClr>
                </a:solidFill>
                <a:latin typeface="Miriam Fixed" panose="020B0509050101010101" pitchFamily="49" charset="-79"/>
                <a:cs typeface="Miriam Fixed" panose="020B0509050101010101" pitchFamily="49" charset="-79"/>
              </a:rPr>
              <a:t>values_to</a:t>
            </a:r>
            <a:r>
              <a:rPr lang="en-US" b="1" dirty="0">
                <a:solidFill>
                  <a:schemeClr val="bg1">
                    <a:lumMod val="65000"/>
                  </a:schemeClr>
                </a:solidFill>
                <a:latin typeface="Miriam Fixed" panose="020B0509050101010101" pitchFamily="49" charset="-79"/>
                <a:cs typeface="Miriam Fixed" panose="020B0509050101010101" pitchFamily="49" charset="-79"/>
              </a:rPr>
              <a:t> = “n”</a:t>
            </a:r>
            <a:r>
              <a:rPr lang="en-US" dirty="0">
                <a:latin typeface="Miriam Fixed" panose="020B0509050101010101" pitchFamily="49" charset="-79"/>
                <a:cs typeface="Miriam Fixed" panose="020B0509050101010101" pitchFamily="49" charset="-79"/>
              </a:rPr>
              <a:t>)</a:t>
            </a: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8269" y="2057400"/>
            <a:ext cx="8134531" cy="3254822"/>
          </a:xfrm>
          <a:prstGeom prst="rect">
            <a:avLst/>
          </a:prstGeom>
          <a:solidFill>
            <a:schemeClr val="bg2">
              <a:lumMod val="9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clean_names</a:t>
            </a:r>
            <a:r>
              <a:rPr lang="en-US" sz="2400" dirty="0">
                <a:solidFill>
                  <a:schemeClr val="tx1"/>
                </a:solidFill>
              </a:rPr>
              <a:t>() %&gt;% select(country, year, n)</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 = “year”, </a:t>
            </a:r>
            <a:r>
              <a:rPr lang="en-US" sz="2400" dirty="0" err="1">
                <a:solidFill>
                  <a:schemeClr val="tx1"/>
                </a:solidFill>
              </a:rPr>
              <a:t>values_to</a:t>
            </a:r>
            <a:r>
              <a:rPr lang="en-US" sz="2400" dirty="0">
                <a:solidFill>
                  <a:schemeClr val="tx1"/>
                </a:solidFill>
              </a:rPr>
              <a:t> = “n”)</a:t>
            </a:r>
            <a:endParaRPr lang="en-US" dirty="0">
              <a:solidFill>
                <a:schemeClr val="tx1"/>
              </a:solidFill>
            </a:endParaRP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=“year”, </a:t>
            </a:r>
            <a:r>
              <a:rPr lang="en-US" sz="2400" dirty="0" err="1">
                <a:solidFill>
                  <a:schemeClr val="tx1"/>
                </a:solidFill>
              </a:rPr>
              <a:t>values_to</a:t>
            </a:r>
            <a:r>
              <a:rPr lang="en-US" sz="2400" dirty="0">
                <a:solidFill>
                  <a:schemeClr val="tx1"/>
                </a:solidFill>
              </a:rPr>
              <a:t>=“values”)</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err="1">
                <a:solidFill>
                  <a:schemeClr val="tx1"/>
                </a:solidFill>
              </a:rPr>
              <a:t>babynames</a:t>
            </a:r>
            <a:endParaRPr lang="en-US" sz="2400" dirty="0">
              <a:solidFill>
                <a:schemeClr val="tx1"/>
              </a:solidFill>
            </a:endParaRPr>
          </a:p>
        </p:txBody>
      </p:sp>
      <p:sp>
        <p:nvSpPr>
          <p:cNvPr id="309" name="Which of these is NOT a way to select the name and n columns together?…"/>
          <p:cNvSpPr txBox="1">
            <a:spLocks noGrp="1"/>
          </p:cNvSpPr>
          <p:nvPr>
            <p:ph type="body" sz="quarter" idx="13"/>
          </p:nvPr>
        </p:nvSpPr>
        <p:spPr>
          <a:xfrm>
            <a:off x="449943" y="1039587"/>
            <a:ext cx="7358063" cy="977191"/>
          </a:xfrm>
          <a:prstGeom prst="rect">
            <a:avLst/>
          </a:prstGeom>
        </p:spPr>
        <p:txBody>
          <a:bodyPr lIns="0" tIns="0" rIns="0" bIns="0"/>
          <a:lstStyle/>
          <a:p>
            <a:pPr marL="0" indent="0" algn="l" defTabSz="223276">
              <a:spcBef>
                <a:spcPts val="882"/>
              </a:spcBef>
              <a:buNone/>
              <a:defRPr sz="5824">
                <a:solidFill>
                  <a:srgbClr val="005493"/>
                </a:solidFill>
                <a:latin typeface="Source Sans Pro"/>
                <a:ea typeface="Source Sans Pro"/>
                <a:cs typeface="Source Sans Pro"/>
                <a:sym typeface="Source Sans Pro"/>
              </a:defRPr>
            </a:pPr>
            <a:r>
              <a:rPr lang="en-US" sz="2800" dirty="0">
                <a:latin typeface="+mn-lt"/>
              </a:rPr>
              <a:t>(Select All) Which of these will create tidy data?</a:t>
            </a:r>
          </a:p>
          <a:p>
            <a:pPr marL="0" indent="0" algn="l" defTabSz="223276">
              <a:spcBef>
                <a:spcPts val="882"/>
              </a:spcBef>
              <a:buNone/>
              <a:defRPr sz="5824">
                <a:solidFill>
                  <a:srgbClr val="005493"/>
                </a:solidFill>
                <a:latin typeface="Source Sans Pro"/>
                <a:ea typeface="Source Sans Pro"/>
                <a:cs typeface="Source Sans Pro"/>
                <a:sym typeface="Source Sans Pro"/>
              </a:defRPr>
            </a:pPr>
            <a:endParaRPr sz="2800" dirty="0">
              <a:latin typeface="+mn-lt"/>
            </a:endParaRPr>
          </a:p>
        </p:txBody>
      </p:sp>
      <p:sp>
        <p:nvSpPr>
          <p:cNvPr id="2" name="Title 1"/>
          <p:cNvSpPr>
            <a:spLocks noGrp="1"/>
          </p:cNvSpPr>
          <p:nvPr>
            <p:ph type="title" idx="4294967295"/>
          </p:nvPr>
        </p:nvSpPr>
        <p:spPr>
          <a:xfrm>
            <a:off x="72570" y="139702"/>
            <a:ext cx="8504238" cy="487363"/>
          </a:xfrm>
        </p:spPr>
        <p:txBody>
          <a:bodyPr/>
          <a:lstStyle/>
          <a:p>
            <a:r>
              <a:rPr lang="en-US" sz="3200" dirty="0"/>
              <a:t>Check for Understanding</a:t>
            </a:r>
          </a:p>
        </p:txBody>
      </p:sp>
    </p:spTree>
    <p:extLst>
      <p:ext uri="{BB962C8B-B14F-4D97-AF65-F5344CB8AC3E}">
        <p14:creationId xmlns:p14="http://schemas.microsoft.com/office/powerpoint/2010/main" val="3899209621"/>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98269" y="2057400"/>
            <a:ext cx="8134531" cy="3254822"/>
          </a:xfrm>
          <a:prstGeom prst="rect">
            <a:avLst/>
          </a:prstGeom>
          <a:solidFill>
            <a:schemeClr val="bg2">
              <a:lumMod val="9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clean_names</a:t>
            </a:r>
            <a:r>
              <a:rPr lang="en-US" sz="2400" dirty="0">
                <a:solidFill>
                  <a:schemeClr val="tx1"/>
                </a:solidFill>
              </a:rPr>
              <a:t>() %&gt;% select(country, year, n)</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 = “year”, </a:t>
            </a:r>
            <a:r>
              <a:rPr lang="en-US" sz="2400" dirty="0" err="1">
                <a:solidFill>
                  <a:schemeClr val="tx1"/>
                </a:solidFill>
              </a:rPr>
              <a:t>values_to</a:t>
            </a:r>
            <a:r>
              <a:rPr lang="en-US" sz="2400" dirty="0">
                <a:solidFill>
                  <a:schemeClr val="tx1"/>
                </a:solidFill>
              </a:rPr>
              <a:t> = “n”)</a:t>
            </a:r>
            <a:endParaRPr lang="en-US" dirty="0">
              <a:solidFill>
                <a:schemeClr val="tx1"/>
              </a:solidFill>
            </a:endParaRP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a:solidFill>
                  <a:schemeClr val="tx1"/>
                </a:solidFill>
              </a:rPr>
              <a:t>cases %&gt;% </a:t>
            </a:r>
            <a:r>
              <a:rPr lang="en-US" sz="2400" dirty="0" err="1">
                <a:solidFill>
                  <a:schemeClr val="tx1"/>
                </a:solidFill>
              </a:rPr>
              <a:t>pivot_longer</a:t>
            </a:r>
            <a:r>
              <a:rPr lang="en-US" sz="2400" dirty="0">
                <a:solidFill>
                  <a:schemeClr val="tx1"/>
                </a:solidFill>
              </a:rPr>
              <a:t>(-Country, </a:t>
            </a:r>
            <a:r>
              <a:rPr lang="en-US" sz="2400" dirty="0" err="1">
                <a:solidFill>
                  <a:schemeClr val="tx1"/>
                </a:solidFill>
              </a:rPr>
              <a:t>names_to</a:t>
            </a:r>
            <a:r>
              <a:rPr lang="en-US" sz="2400" dirty="0">
                <a:solidFill>
                  <a:schemeClr val="tx1"/>
                </a:solidFill>
              </a:rPr>
              <a:t>=“year”, </a:t>
            </a:r>
            <a:r>
              <a:rPr lang="en-US" sz="2400" dirty="0" err="1">
                <a:solidFill>
                  <a:schemeClr val="tx1"/>
                </a:solidFill>
              </a:rPr>
              <a:t>values_to</a:t>
            </a:r>
            <a:r>
              <a:rPr lang="en-US" sz="2400" dirty="0">
                <a:solidFill>
                  <a:schemeClr val="tx1"/>
                </a:solidFill>
              </a:rPr>
              <a:t>=“values”)</a:t>
            </a:r>
          </a:p>
          <a:p>
            <a:pPr algn="l" defTabSz="223276">
              <a:spcBef>
                <a:spcPts val="2142"/>
              </a:spcBef>
              <a:defRPr sz="5460">
                <a:solidFill>
                  <a:schemeClr val="accent1">
                    <a:hueOff val="47394"/>
                    <a:satOff val="-25753"/>
                    <a:lumOff val="-7544"/>
                  </a:schemeClr>
                </a:solidFill>
                <a:latin typeface="Monaco"/>
                <a:ea typeface="Monaco"/>
                <a:cs typeface="Monaco"/>
                <a:sym typeface="Monaco"/>
              </a:defRPr>
            </a:pPr>
            <a:r>
              <a:rPr lang="en-US" sz="2400" dirty="0" err="1">
                <a:solidFill>
                  <a:schemeClr val="tx1"/>
                </a:solidFill>
              </a:rPr>
              <a:t>babynames</a:t>
            </a:r>
            <a:endParaRPr lang="en-US" sz="2400" dirty="0">
              <a:solidFill>
                <a:schemeClr val="tx1"/>
              </a:solidFill>
            </a:endParaRPr>
          </a:p>
        </p:txBody>
      </p:sp>
      <p:sp>
        <p:nvSpPr>
          <p:cNvPr id="309" name="Which of these is NOT a way to select the name and n columns together?…"/>
          <p:cNvSpPr txBox="1">
            <a:spLocks noGrp="1"/>
          </p:cNvSpPr>
          <p:nvPr>
            <p:ph type="body" sz="quarter" idx="13"/>
          </p:nvPr>
        </p:nvSpPr>
        <p:spPr>
          <a:xfrm>
            <a:off x="449943" y="1039587"/>
            <a:ext cx="7358063" cy="977191"/>
          </a:xfrm>
          <a:prstGeom prst="rect">
            <a:avLst/>
          </a:prstGeom>
        </p:spPr>
        <p:txBody>
          <a:bodyPr lIns="0" tIns="0" rIns="0" bIns="0"/>
          <a:lstStyle/>
          <a:p>
            <a:pPr marL="0" indent="0" algn="l" defTabSz="223276">
              <a:spcBef>
                <a:spcPts val="882"/>
              </a:spcBef>
              <a:buNone/>
              <a:defRPr sz="5824">
                <a:solidFill>
                  <a:srgbClr val="005493"/>
                </a:solidFill>
                <a:latin typeface="Source Sans Pro"/>
                <a:ea typeface="Source Sans Pro"/>
                <a:cs typeface="Source Sans Pro"/>
                <a:sym typeface="Source Sans Pro"/>
              </a:defRPr>
            </a:pPr>
            <a:r>
              <a:rPr lang="en-US" sz="2800" dirty="0">
                <a:latin typeface="+mn-lt"/>
              </a:rPr>
              <a:t>(Select All) Which of these will create tidy data?</a:t>
            </a:r>
          </a:p>
          <a:p>
            <a:pPr marL="0" indent="0" algn="l" defTabSz="223276">
              <a:spcBef>
                <a:spcPts val="882"/>
              </a:spcBef>
              <a:buNone/>
              <a:defRPr sz="5824">
                <a:solidFill>
                  <a:srgbClr val="005493"/>
                </a:solidFill>
                <a:latin typeface="Source Sans Pro"/>
                <a:ea typeface="Source Sans Pro"/>
                <a:cs typeface="Source Sans Pro"/>
                <a:sym typeface="Source Sans Pro"/>
              </a:defRPr>
            </a:pPr>
            <a:endParaRPr sz="2800" dirty="0">
              <a:latin typeface="+mn-lt"/>
            </a:endParaRPr>
          </a:p>
        </p:txBody>
      </p:sp>
      <p:sp>
        <p:nvSpPr>
          <p:cNvPr id="2" name="Title 1"/>
          <p:cNvSpPr>
            <a:spLocks noGrp="1"/>
          </p:cNvSpPr>
          <p:nvPr>
            <p:ph type="title" idx="4294967295"/>
          </p:nvPr>
        </p:nvSpPr>
        <p:spPr>
          <a:xfrm>
            <a:off x="72570" y="139702"/>
            <a:ext cx="8504238" cy="487363"/>
          </a:xfrm>
        </p:spPr>
        <p:txBody>
          <a:bodyPr/>
          <a:lstStyle/>
          <a:p>
            <a:r>
              <a:rPr lang="en-US" sz="3200" dirty="0"/>
              <a:t>Check for Understanding</a:t>
            </a:r>
          </a:p>
        </p:txBody>
      </p:sp>
      <p:sp>
        <p:nvSpPr>
          <p:cNvPr id="4" name="Rectangle 3"/>
          <p:cNvSpPr/>
          <p:nvPr/>
        </p:nvSpPr>
        <p:spPr>
          <a:xfrm>
            <a:off x="325764" y="4810057"/>
            <a:ext cx="7358063" cy="464458"/>
          </a:xfrm>
          <a:prstGeom prst="rect">
            <a:avLst/>
          </a:prstGeom>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solidFill>
                <a:schemeClr val="tx1"/>
              </a:solidFill>
            </a:endParaRPr>
          </a:p>
        </p:txBody>
      </p:sp>
      <p:sp>
        <p:nvSpPr>
          <p:cNvPr id="6" name="Rectangle 5">
            <a:extLst>
              <a:ext uri="{FF2B5EF4-FFF2-40B4-BE49-F238E27FC236}">
                <a16:creationId xmlns:a16="http://schemas.microsoft.com/office/drawing/2014/main" id="{E10B3795-303E-4FD2-AE80-B8ABC28483BF}"/>
              </a:ext>
            </a:extLst>
          </p:cNvPr>
          <p:cNvSpPr/>
          <p:nvPr/>
        </p:nvSpPr>
        <p:spPr>
          <a:xfrm>
            <a:off x="325763" y="3722518"/>
            <a:ext cx="7358063" cy="925682"/>
          </a:xfrm>
          <a:prstGeom prst="rect">
            <a:avLst/>
          </a:prstGeom>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130455226"/>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pivot_wider</a:t>
            </a:r>
            <a:r>
              <a:rPr lang="en-US" dirty="0"/>
              <a:t>()</a:t>
            </a:r>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911825" y="1143000"/>
            <a:ext cx="5725760" cy="4838701"/>
            <a:chOff x="1911825" y="1568143"/>
            <a:chExt cx="5725760" cy="4838701"/>
          </a:xfrm>
        </p:grpSpPr>
        <p:pic>
          <p:nvPicPr>
            <p:cNvPr id="634" name="Screen Shot 2017-07-21 at 3.35.21 PM.png" descr="Screen Shot 2017-07-21 at 3.35.21 PM.png"/>
            <p:cNvPicPr>
              <a:picLocks noChangeAspect="1"/>
            </p:cNvPicPr>
            <p:nvPr/>
          </p:nvPicPr>
          <p:blipFill>
            <a:blip r:embed="rId2"/>
            <a:stretch>
              <a:fillRect/>
            </a:stretch>
          </p:blipFill>
          <p:spPr>
            <a:xfrm>
              <a:off x="1911825" y="1568143"/>
              <a:ext cx="2935377" cy="4838701"/>
            </a:xfrm>
            <a:prstGeom prst="rect">
              <a:avLst/>
            </a:prstGeom>
            <a:ln w="25400">
              <a:solidFill>
                <a:srgbClr val="000000"/>
              </a:solidFill>
              <a:miter lim="400000"/>
            </a:ln>
            <a:effectLst>
              <a:outerShdw blurRad="165100" dist="63500" dir="5400000" rotWithShape="0">
                <a:srgbClr val="000000">
                  <a:alpha val="50000"/>
                </a:srgbClr>
              </a:outerShdw>
            </a:effectLst>
          </p:spPr>
        </p:pic>
        <p:sp>
          <p:nvSpPr>
            <p:cNvPr id="638" name="Shape"/>
            <p:cNvSpPr/>
            <p:nvPr/>
          </p:nvSpPr>
          <p:spPr>
            <a:xfrm>
              <a:off x="2174795" y="2636932"/>
              <a:ext cx="941624" cy="2978760"/>
            </a:xfrm>
            <a:custGeom>
              <a:avLst/>
              <a:gdLst/>
              <a:ahLst/>
              <a:cxnLst>
                <a:cxn ang="0">
                  <a:pos x="wd2" y="hd2"/>
                </a:cxn>
                <a:cxn ang="5400000">
                  <a:pos x="wd2" y="hd2"/>
                </a:cxn>
                <a:cxn ang="10800000">
                  <a:pos x="wd2" y="hd2"/>
                </a:cxn>
                <a:cxn ang="16200000">
                  <a:pos x="wd2" y="hd2"/>
                </a:cxn>
              </a:cxnLst>
              <a:rect l="0" t="0" r="r" b="b"/>
              <a:pathLst>
                <a:path w="21600" h="21600" extrusionOk="0">
                  <a:moveTo>
                    <a:pt x="0" y="9864"/>
                  </a:moveTo>
                  <a:lnTo>
                    <a:pt x="21476" y="0"/>
                  </a:lnTo>
                  <a:lnTo>
                    <a:pt x="21600" y="21600"/>
                  </a:lnTo>
                  <a:lnTo>
                    <a:pt x="49" y="18443"/>
                  </a:lnTo>
                  <a:lnTo>
                    <a:pt x="0" y="9864"/>
                  </a:lnTo>
                  <a:close/>
                </a:path>
              </a:pathLst>
            </a:custGeom>
            <a:solidFill>
              <a:srgbClr val="000000">
                <a:alpha val="33169"/>
              </a:srgbClr>
            </a:solidFill>
            <a:ln w="254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a:p>
          </p:txBody>
        </p:sp>
        <p:sp>
          <p:nvSpPr>
            <p:cNvPr id="639" name="Rectangle"/>
            <p:cNvSpPr/>
            <p:nvPr/>
          </p:nvSpPr>
          <p:spPr>
            <a:xfrm>
              <a:off x="2170369" y="3985958"/>
              <a:ext cx="1335377" cy="1198432"/>
            </a:xfrm>
            <a:prstGeom prst="rect">
              <a:avLst/>
            </a:prstGeom>
            <a:solidFill>
              <a:srgbClr val="000000">
                <a:alpha val="13932"/>
              </a:srgbClr>
            </a:solidFill>
            <a:ln w="254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pic>
          <p:nvPicPr>
            <p:cNvPr id="640" name="Screen Shot 2017-07-19 at 10.16.45 AM.png" descr="Screen Shot 2017-07-19 at 10.16.45 AM.png"/>
            <p:cNvPicPr>
              <a:picLocks noChangeAspect="1"/>
            </p:cNvPicPr>
            <p:nvPr/>
          </p:nvPicPr>
          <p:blipFill>
            <a:blip r:embed="rId3"/>
            <a:srcRect l="8210" t="31836" r="30789" b="44502"/>
            <a:stretch>
              <a:fillRect/>
            </a:stretch>
          </p:blipFill>
          <p:spPr>
            <a:xfrm>
              <a:off x="3108303" y="2650520"/>
              <a:ext cx="4529282" cy="2953335"/>
            </a:xfrm>
            <a:prstGeom prst="rect">
              <a:avLst/>
            </a:prstGeom>
            <a:ln w="50800">
              <a:solidFill>
                <a:srgbClr val="000000"/>
              </a:solidFill>
              <a:miter lim="400000"/>
            </a:ln>
            <a:effectLst>
              <a:outerShdw blurRad="165100" dist="63500" dir="5400000" rotWithShape="0">
                <a:srgbClr val="000000">
                  <a:alpha val="50000"/>
                </a:srgbClr>
              </a:outerShdw>
            </a:effectLst>
          </p:spPr>
        </p:pic>
      </p:grpSp>
      <p:sp>
        <p:nvSpPr>
          <p:cNvPr id="2" name="Title 1"/>
          <p:cNvSpPr>
            <a:spLocks noGrp="1"/>
          </p:cNvSpPr>
          <p:nvPr>
            <p:ph type="title"/>
          </p:nvPr>
        </p:nvSpPr>
        <p:spPr/>
        <p:txBody>
          <a:bodyPr/>
          <a:lstStyle/>
          <a:p>
            <a:r>
              <a:rPr lang="en-US" dirty="0"/>
              <a:t>Toy Data</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44" name="Table"/>
          <p:cNvGraphicFramePr/>
          <p:nvPr/>
        </p:nvGraphicFramePr>
        <p:xfrm>
          <a:off x="2784556" y="2368022"/>
          <a:ext cx="3574889" cy="2982812"/>
        </p:xfrm>
        <a:graphic>
          <a:graphicData uri="http://schemas.openxmlformats.org/drawingml/2006/table">
            <a:tbl>
              <a:tblPr firstRow="1"/>
              <a:tblGrid>
                <a:gridCol w="1245132">
                  <a:extLst>
                    <a:ext uri="{9D8B030D-6E8A-4147-A177-3AD203B41FA5}">
                      <a16:colId xmlns:a16="http://schemas.microsoft.com/office/drawing/2014/main" val="20000"/>
                    </a:ext>
                  </a:extLst>
                </a:gridCol>
                <a:gridCol w="1230502">
                  <a:extLst>
                    <a:ext uri="{9D8B030D-6E8A-4147-A177-3AD203B41FA5}">
                      <a16:colId xmlns:a16="http://schemas.microsoft.com/office/drawing/2014/main" val="20001"/>
                    </a:ext>
                  </a:extLst>
                </a:gridCol>
                <a:gridCol w="1099255">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600" b="1" dirty="0">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600" b="1">
                          <a:solidFill>
                            <a:srgbClr val="FFFFFF"/>
                          </a:solidFill>
                          <a:sym typeface="Helvetica"/>
                        </a:rPr>
                        <a:t>particle
size</a:t>
                      </a:r>
                    </a:p>
                  </a:txBody>
                  <a:tcPr marL="19050" marR="19050" marT="25400" marB="25400" anchor="ctr" horzOverflow="overflow"/>
                </a:tc>
                <a:tc>
                  <a:txBody>
                    <a:bodyPr/>
                    <a:lstStyle/>
                    <a:p>
                      <a:pPr defTabSz="914400">
                        <a:lnSpc>
                          <a:spcPct val="60000"/>
                        </a:lnSpc>
                        <a:defRPr sz="3600">
                          <a:sym typeface="Helvetica"/>
                        </a:defRPr>
                      </a:pPr>
                      <a:r>
                        <a:rPr sz="1600" dirty="0"/>
                        <a:t>amount</a:t>
                      </a:r>
                    </a:p>
                    <a:p>
                      <a:pPr defTabSz="914400">
                        <a:lnSpc>
                          <a:spcPct val="60000"/>
                        </a:lnSpc>
                        <a:defRPr sz="3600" b="0">
                          <a:sym typeface="Helvetica"/>
                        </a:defRPr>
                      </a:pPr>
                      <a:r>
                        <a:rPr sz="1600" dirty="0"/>
                        <a:t> </a:t>
                      </a:r>
                      <a:r>
                        <a:rPr sz="1200" dirty="0"/>
                        <a:t>(µg/m</a:t>
                      </a:r>
                      <a:r>
                        <a:rPr sz="1200" baseline="31999" dirty="0"/>
                        <a:t>3</a:t>
                      </a:r>
                      <a:r>
                        <a:rPr sz="1200" dirty="0"/>
                        <a: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600" dirty="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5" name="Title 1"/>
          <p:cNvSpPr txBox="1">
            <a:spLocks/>
          </p:cNvSpPr>
          <p:nvPr/>
        </p:nvSpPr>
        <p:spPr>
          <a:xfrm>
            <a:off x="304800" y="22860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Quiz</a:t>
            </a:r>
          </a:p>
        </p:txBody>
      </p:sp>
      <p:sp>
        <p:nvSpPr>
          <p:cNvPr id="2" name="Rectangle 1"/>
          <p:cNvSpPr/>
          <p:nvPr/>
        </p:nvSpPr>
        <p:spPr>
          <a:xfrm>
            <a:off x="2286000" y="990600"/>
            <a:ext cx="4572000" cy="1077218"/>
          </a:xfrm>
          <a:prstGeom prst="rect">
            <a:avLst/>
          </a:prstGeom>
        </p:spPr>
        <p:txBody>
          <a:bodyPr>
            <a:spAutoFit/>
          </a:bodyPr>
          <a:lstStyle/>
          <a:p>
            <a:r>
              <a:rPr lang="en-US" sz="3200" dirty="0">
                <a:solidFill>
                  <a:srgbClr val="0070C0"/>
                </a:solidFill>
                <a:latin typeface="+mn-lt"/>
              </a:rPr>
              <a:t>What are the variables in the pollution data set?</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44" name="Table"/>
          <p:cNvGraphicFramePr/>
          <p:nvPr/>
        </p:nvGraphicFramePr>
        <p:xfrm>
          <a:off x="2784556" y="2368022"/>
          <a:ext cx="3574889" cy="2982812"/>
        </p:xfrm>
        <a:graphic>
          <a:graphicData uri="http://schemas.openxmlformats.org/drawingml/2006/table">
            <a:tbl>
              <a:tblPr firstRow="1"/>
              <a:tblGrid>
                <a:gridCol w="1245132">
                  <a:extLst>
                    <a:ext uri="{9D8B030D-6E8A-4147-A177-3AD203B41FA5}">
                      <a16:colId xmlns:a16="http://schemas.microsoft.com/office/drawing/2014/main" val="20000"/>
                    </a:ext>
                  </a:extLst>
                </a:gridCol>
                <a:gridCol w="1230502">
                  <a:extLst>
                    <a:ext uri="{9D8B030D-6E8A-4147-A177-3AD203B41FA5}">
                      <a16:colId xmlns:a16="http://schemas.microsoft.com/office/drawing/2014/main" val="20001"/>
                    </a:ext>
                  </a:extLst>
                </a:gridCol>
                <a:gridCol w="1099255">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600" b="1" dirty="0">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600" b="1">
                          <a:solidFill>
                            <a:srgbClr val="FFFFFF"/>
                          </a:solidFill>
                          <a:sym typeface="Helvetica"/>
                        </a:rPr>
                        <a:t>particle
size</a:t>
                      </a:r>
                    </a:p>
                  </a:txBody>
                  <a:tcPr marL="19050" marR="19050" marT="25400" marB="25400" anchor="ctr" horzOverflow="overflow"/>
                </a:tc>
                <a:tc>
                  <a:txBody>
                    <a:bodyPr/>
                    <a:lstStyle/>
                    <a:p>
                      <a:pPr defTabSz="914400">
                        <a:lnSpc>
                          <a:spcPct val="60000"/>
                        </a:lnSpc>
                        <a:defRPr sz="3600">
                          <a:sym typeface="Helvetica"/>
                        </a:defRPr>
                      </a:pPr>
                      <a:r>
                        <a:rPr sz="1600" dirty="0"/>
                        <a:t>amount</a:t>
                      </a:r>
                    </a:p>
                    <a:p>
                      <a:pPr defTabSz="914400">
                        <a:lnSpc>
                          <a:spcPct val="60000"/>
                        </a:lnSpc>
                        <a:defRPr sz="3600" b="0">
                          <a:sym typeface="Helvetica"/>
                        </a:defRPr>
                      </a:pPr>
                      <a:r>
                        <a:rPr sz="1600" dirty="0"/>
                        <a:t> </a:t>
                      </a:r>
                      <a:r>
                        <a:rPr sz="1200" dirty="0"/>
                        <a:t>(µg/m</a:t>
                      </a:r>
                      <a:r>
                        <a:rPr sz="1200" baseline="31999" dirty="0"/>
                        <a:t>3</a:t>
                      </a:r>
                      <a:r>
                        <a:rPr sz="1200" dirty="0"/>
                        <a: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5" name="Title 1"/>
          <p:cNvSpPr txBox="1">
            <a:spLocks/>
          </p:cNvSpPr>
          <p:nvPr/>
        </p:nvSpPr>
        <p:spPr>
          <a:xfrm>
            <a:off x="304800" y="22860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Quiz</a:t>
            </a:r>
          </a:p>
        </p:txBody>
      </p:sp>
      <p:sp>
        <p:nvSpPr>
          <p:cNvPr id="2" name="Rectangle 1"/>
          <p:cNvSpPr/>
          <p:nvPr/>
        </p:nvSpPr>
        <p:spPr>
          <a:xfrm>
            <a:off x="2286000" y="990600"/>
            <a:ext cx="4572000" cy="1077218"/>
          </a:xfrm>
          <a:prstGeom prst="rect">
            <a:avLst/>
          </a:prstGeom>
        </p:spPr>
        <p:txBody>
          <a:bodyPr>
            <a:spAutoFit/>
          </a:bodyPr>
          <a:lstStyle/>
          <a:p>
            <a:r>
              <a:rPr lang="en-US" sz="3200" dirty="0">
                <a:solidFill>
                  <a:srgbClr val="0070C0"/>
                </a:solidFill>
                <a:latin typeface="+mn-lt"/>
              </a:rPr>
              <a:t>What are the variables in the pollution data set?</a:t>
            </a:r>
          </a:p>
        </p:txBody>
      </p:sp>
      <p:grpSp>
        <p:nvGrpSpPr>
          <p:cNvPr id="6" name="Group"/>
          <p:cNvGrpSpPr/>
          <p:nvPr/>
        </p:nvGrpSpPr>
        <p:grpSpPr>
          <a:xfrm>
            <a:off x="2900362" y="2358065"/>
            <a:ext cx="909638" cy="2983340"/>
            <a:chOff x="1459119" y="0"/>
            <a:chExt cx="2425700" cy="5966678"/>
          </a:xfrm>
        </p:grpSpPr>
        <p:sp>
          <p:nvSpPr>
            <p:cNvPr id="7" name="Rectangle"/>
            <p:cNvSpPr/>
            <p:nvPr/>
          </p:nvSpPr>
          <p:spPr>
            <a:xfrm>
              <a:off x="1459119" y="0"/>
              <a:ext cx="2425701" cy="5966679"/>
            </a:xfrm>
            <a:prstGeom prst="rect">
              <a:avLst/>
            </a:prstGeom>
            <a:solidFill>
              <a:srgbClr val="FFFFFF">
                <a:alpha val="79512"/>
              </a:srgbClr>
            </a:solidFill>
            <a:ln w="25400" cap="flat">
              <a:noFill/>
              <a:miter lim="400000"/>
            </a:ln>
            <a:effectLst/>
          </p:spPr>
          <p:txBody>
            <a:bodyPr wrap="square" lIns="71437" tIns="71437" rIns="71437" bIns="71437" numCol="1" anchor="ctr">
              <a:noAutofit/>
            </a:bodyPr>
            <a:lstStyle/>
            <a:p>
              <a:pPr>
                <a:defRPr sz="5600">
                  <a:solidFill>
                    <a:srgbClr val="FFFFFF"/>
                  </a:solidFill>
                  <a:effectLst>
                    <a:outerShdw blurRad="38100" dist="12700" dir="5400000" rotWithShape="0">
                      <a:srgbClr val="000000">
                        <a:alpha val="50000"/>
                      </a:srgbClr>
                    </a:outerShdw>
                  </a:effectLst>
                </a:defRPr>
              </a:pPr>
              <a:endParaRPr/>
            </a:p>
          </p:txBody>
        </p:sp>
        <p:sp>
          <p:nvSpPr>
            <p:cNvPr id="8" name="Line"/>
            <p:cNvSpPr/>
            <p:nvPr/>
          </p:nvSpPr>
          <p:spPr>
            <a:xfrm flipV="1">
              <a:off x="2671969" y="491227"/>
              <a:ext cx="1" cy="5345530"/>
            </a:xfrm>
            <a:prstGeom prst="line">
              <a:avLst/>
            </a:prstGeom>
            <a:noFill/>
            <a:ln w="177800" cap="flat">
              <a:solidFill>
                <a:srgbClr val="000000"/>
              </a:solidFill>
              <a:prstDash val="solid"/>
              <a:miter lim="400000"/>
              <a:headEnd type="stealth" w="med" len="med"/>
              <a:tailEnd type="stealth" w="med" len="med"/>
            </a:ln>
            <a:effectLst/>
          </p:spPr>
          <p:txBody>
            <a:bodyPr wrap="square" lIns="0" tIns="0" rIns="0" bIns="0" numCol="1" anchor="t">
              <a:noAutofit/>
            </a:bodyPr>
            <a:lstStyle/>
            <a:p>
              <a:pPr algn="l" defTabSz="192024">
                <a:defRPr sz="1600">
                  <a:latin typeface="Helvetica"/>
                  <a:ea typeface="Helvetica"/>
                  <a:cs typeface="Helvetica"/>
                  <a:sym typeface="Helvetica"/>
                </a:defRPr>
              </a:pPr>
              <a:endParaRPr/>
            </a:p>
          </p:txBody>
        </p:sp>
      </p:grpSp>
    </p:spTree>
    <p:extLst>
      <p:ext uri="{BB962C8B-B14F-4D97-AF65-F5344CB8AC3E}">
        <p14:creationId xmlns:p14="http://schemas.microsoft.com/office/powerpoint/2010/main" val="4005408793"/>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36806" y="1219200"/>
            <a:ext cx="8610600" cy="1569660"/>
          </a:xfrm>
          <a:prstGeom prst="rect">
            <a:avLst/>
          </a:prstGeom>
        </p:spPr>
        <p:txBody>
          <a:bodyPr wrap="square">
            <a:spAutoFit/>
          </a:bodyPr>
          <a:lstStyle/>
          <a:p>
            <a:pPr algn="l" defTabSz="242910">
              <a:spcBef>
                <a:spcPts val="966"/>
              </a:spcBef>
              <a:defRPr sz="5940">
                <a:solidFill>
                  <a:srgbClr val="005493"/>
                </a:solidFill>
                <a:latin typeface="Source Sans Pro"/>
                <a:ea typeface="Source Sans Pro"/>
                <a:cs typeface="Source Sans Pro"/>
                <a:sym typeface="Source Sans Pro"/>
              </a:defRPr>
            </a:pPr>
            <a:r>
              <a:rPr lang="en-US" sz="3200" dirty="0">
                <a:latin typeface="+mn-lt"/>
              </a:rPr>
              <a:t>On a sheet of paper, draw how the pollution data set would look if it had the same values grouped into three columns: </a:t>
            </a:r>
            <a:r>
              <a:rPr lang="en-US" sz="3200" i="1" dirty="0">
                <a:latin typeface="+mn-lt"/>
              </a:rPr>
              <a:t>city</a:t>
            </a:r>
            <a:r>
              <a:rPr lang="en-US" sz="3200" dirty="0">
                <a:latin typeface="+mn-lt"/>
              </a:rPr>
              <a:t>, </a:t>
            </a:r>
            <a:r>
              <a:rPr lang="en-US" sz="3200" i="1" dirty="0">
                <a:latin typeface="+mn-lt"/>
              </a:rPr>
              <a:t>large</a:t>
            </a:r>
            <a:r>
              <a:rPr lang="en-US" sz="3200" dirty="0">
                <a:latin typeface="+mn-lt"/>
              </a:rPr>
              <a:t>, </a:t>
            </a:r>
            <a:r>
              <a:rPr lang="en-US" sz="3200" i="1" dirty="0">
                <a:latin typeface="+mn-lt"/>
              </a:rPr>
              <a:t>small</a:t>
            </a:r>
          </a:p>
        </p:txBody>
      </p:sp>
      <p:sp>
        <p:nvSpPr>
          <p:cNvPr id="8" name="Title 1"/>
          <p:cNvSpPr txBox="1">
            <a:spLocks/>
          </p:cNvSpPr>
          <p:nvPr/>
        </p:nvSpPr>
        <p:spPr>
          <a:xfrm>
            <a:off x="304800" y="241410"/>
            <a:ext cx="8503920" cy="487362"/>
          </a:xfrm>
          <a:prstGeom prst="rect">
            <a:avLst/>
          </a:prstGeom>
        </p:spPr>
        <p:txBody>
          <a:bodyPr/>
          <a:lstStyle>
            <a:lvl1pPr algn="l" defTabSz="914380" rtl="0" eaLnBrk="1" latinLnBrk="0" hangingPunct="1">
              <a:spcBef>
                <a:spcPct val="0"/>
              </a:spcBef>
              <a:buNone/>
              <a:defRPr sz="2400" b="1" kern="1200">
                <a:solidFill>
                  <a:srgbClr val="3F3F3F"/>
                </a:solidFill>
                <a:latin typeface="Franklin Gothic Book" pitchFamily="34" charset="0"/>
                <a:ea typeface="+mj-ea"/>
                <a:cs typeface="+mj-cs"/>
              </a:defRPr>
            </a:lvl1pPr>
          </a:lstStyle>
          <a:p>
            <a:r>
              <a:rPr lang="en-US" sz="3200" dirty="0"/>
              <a:t>Your Turn</a:t>
            </a:r>
          </a:p>
        </p:txBody>
      </p:sp>
      <p:graphicFrame>
        <p:nvGraphicFramePr>
          <p:cNvPr id="5" name="Table"/>
          <p:cNvGraphicFramePr/>
          <p:nvPr/>
        </p:nvGraphicFramePr>
        <p:xfrm>
          <a:off x="5410200" y="3048000"/>
          <a:ext cx="3574889" cy="2982812"/>
        </p:xfrm>
        <a:graphic>
          <a:graphicData uri="http://schemas.openxmlformats.org/drawingml/2006/table">
            <a:tbl>
              <a:tblPr firstRow="1"/>
              <a:tblGrid>
                <a:gridCol w="1245132">
                  <a:extLst>
                    <a:ext uri="{9D8B030D-6E8A-4147-A177-3AD203B41FA5}">
                      <a16:colId xmlns:a16="http://schemas.microsoft.com/office/drawing/2014/main" val="20000"/>
                    </a:ext>
                  </a:extLst>
                </a:gridCol>
                <a:gridCol w="1230502">
                  <a:extLst>
                    <a:ext uri="{9D8B030D-6E8A-4147-A177-3AD203B41FA5}">
                      <a16:colId xmlns:a16="http://schemas.microsoft.com/office/drawing/2014/main" val="20001"/>
                    </a:ext>
                  </a:extLst>
                </a:gridCol>
                <a:gridCol w="1099255">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600" b="1" dirty="0">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600" b="1" dirty="0">
                          <a:solidFill>
                            <a:srgbClr val="FFFFFF"/>
                          </a:solidFill>
                          <a:sym typeface="Helvetica"/>
                        </a:rPr>
                        <a:t>particle
size</a:t>
                      </a:r>
                    </a:p>
                  </a:txBody>
                  <a:tcPr marL="19050" marR="19050" marT="25400" marB="25400" anchor="ctr" horzOverflow="overflow"/>
                </a:tc>
                <a:tc>
                  <a:txBody>
                    <a:bodyPr/>
                    <a:lstStyle/>
                    <a:p>
                      <a:pPr defTabSz="914400">
                        <a:lnSpc>
                          <a:spcPct val="60000"/>
                        </a:lnSpc>
                        <a:defRPr sz="3600">
                          <a:sym typeface="Helvetica"/>
                        </a:defRPr>
                      </a:pPr>
                      <a:r>
                        <a:rPr sz="1600" dirty="0"/>
                        <a:t>amount</a:t>
                      </a:r>
                    </a:p>
                    <a:p>
                      <a:pPr defTabSz="914400">
                        <a:lnSpc>
                          <a:spcPct val="60000"/>
                        </a:lnSpc>
                        <a:defRPr sz="3600" b="0">
                          <a:sym typeface="Helvetica"/>
                        </a:defRPr>
                      </a:pPr>
                      <a:r>
                        <a:rPr sz="1600" dirty="0"/>
                        <a:t> </a:t>
                      </a:r>
                      <a:r>
                        <a:rPr sz="1200" dirty="0"/>
                        <a:t>(µg/m</a:t>
                      </a:r>
                      <a:r>
                        <a:rPr sz="1200" baseline="31999" dirty="0"/>
                        <a:t>3</a:t>
                      </a:r>
                      <a:r>
                        <a:rPr sz="1200" dirty="0"/>
                        <a: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6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6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600" dirty="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6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6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6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59084294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fontAlgn="base">
              <a:buNone/>
            </a:pPr>
            <a:r>
              <a:rPr lang="en-US" sz="2400" i="1" dirty="0"/>
              <a:t>Janitor was built with beginning-to-intermediate R users in mind and is optimized for user-friendliness. Advanced users can already do everything covered here, but they can do it faster with janitor and save their thinking for more fun tasks.</a:t>
            </a:r>
            <a:r>
              <a:rPr lang="en-US" sz="2400" dirty="0"/>
              <a:t> (</a:t>
            </a:r>
            <a:r>
              <a:rPr lang="en-US" sz="2400" i="1" dirty="0"/>
              <a:t>Sam Firke</a:t>
            </a:r>
            <a:r>
              <a:rPr lang="en-US" sz="2400" dirty="0"/>
              <a:t>)</a:t>
            </a:r>
          </a:p>
          <a:p>
            <a:pPr marL="0" indent="0">
              <a:buNone/>
            </a:pPr>
            <a:br>
              <a:rPr lang="en-US" sz="2400" dirty="0"/>
            </a:br>
            <a:r>
              <a:rPr lang="en-US" sz="2400" dirty="0"/>
              <a:t>You should be able to do everything inside janitor on your own, but we don’t have the time to always clean up data without help.</a:t>
            </a:r>
          </a:p>
          <a:p>
            <a:pPr marL="0" lvl="0" indent="0">
              <a:buNone/>
            </a:pPr>
            <a:endParaRPr sz="2400" dirty="0"/>
          </a:p>
        </p:txBody>
      </p:sp>
      <p:pic>
        <p:nvPicPr>
          <p:cNvPr id="2050" name="Picture 2" descr="https://github.com/sfirke/janitor/raw/master/man/figures/logo_small.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8484" y="4397375"/>
            <a:ext cx="1143000" cy="13239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76"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sp>
        <p:nvSpPr>
          <p:cNvPr id="4" name="Title 3"/>
          <p:cNvSpPr>
            <a:spLocks noGrp="1"/>
          </p:cNvSpPr>
          <p:nvPr>
            <p:ph type="title"/>
          </p:nvPr>
        </p:nvSpPr>
        <p:spPr/>
        <p:txBody>
          <a:bodyPr/>
          <a:lstStyle/>
          <a:p>
            <a:endParaRPr 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80"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681"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82" name="Rectangle"/>
          <p:cNvSpPr/>
          <p:nvPr/>
        </p:nvSpPr>
        <p:spPr>
          <a:xfrm>
            <a:off x="5300382" y="1497717"/>
            <a:ext cx="2999157"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86"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687"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88" name="Rectangle"/>
          <p:cNvSpPr/>
          <p:nvPr/>
        </p:nvSpPr>
        <p:spPr>
          <a:xfrm>
            <a:off x="5276650" y="21336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689" name="Rectangle"/>
          <p:cNvSpPr/>
          <p:nvPr/>
        </p:nvSpPr>
        <p:spPr>
          <a:xfrm>
            <a:off x="7272613" y="1513211"/>
            <a:ext cx="786309"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93"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694"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olidFill>
                  </a:tcPr>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695" name="Rectangle"/>
          <p:cNvSpPr/>
          <p:nvPr/>
        </p:nvSpPr>
        <p:spPr>
          <a:xfrm>
            <a:off x="5291890" y="20574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99"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00"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01" name="Rectangle"/>
          <p:cNvSpPr/>
          <p:nvPr/>
        </p:nvSpPr>
        <p:spPr>
          <a:xfrm>
            <a:off x="5307130" y="25146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702" name="Rectangle"/>
          <p:cNvSpPr/>
          <p:nvPr/>
        </p:nvSpPr>
        <p:spPr>
          <a:xfrm>
            <a:off x="7272613" y="1919610"/>
            <a:ext cx="786309"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06"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chemeClr val="accent1"/>
                    </a:solidFill>
                  </a:tcPr>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07"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dirty="0">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dirty="0">
                          <a:solidFill>
                            <a:srgbClr val="FFFFFF"/>
                          </a:solidFill>
                          <a:sym typeface="Helvetica"/>
                        </a:rPr>
                        <a:t>small</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1"/>
                  </a:ext>
                </a:extLst>
              </a:tr>
              <a:tr h="406400">
                <a:tc>
                  <a:txBody>
                    <a:bodyPr/>
                    <a:lstStyle/>
                    <a:p>
                      <a:pPr defTabSz="914400">
                        <a:defRPr sz="1800"/>
                      </a:pPr>
                      <a:r>
                        <a:rPr sz="1800" dirty="0">
                          <a:latin typeface="Helvetica"/>
                          <a:ea typeface="Helvetica"/>
                          <a:cs typeface="Helvetica"/>
                          <a:sym typeface="Helvetica"/>
                        </a:rPr>
                        <a:t>London</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dirty="0">
                          <a:latin typeface="Helvetica"/>
                          <a:ea typeface="Helvetica"/>
                          <a:cs typeface="Helvetica"/>
                          <a:sym typeface="Helvetica"/>
                        </a:rPr>
                        <a:t>22</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chemeClr val="accent1"/>
                    </a:solidFill>
                  </a:tcPr>
                </a:tc>
                <a:extLst>
                  <a:ext uri="{0D108BD9-81ED-4DB2-BD59-A6C34878D82A}">
                    <a16:rowId xmlns:a16="http://schemas.microsoft.com/office/drawing/2014/main" val="10002"/>
                  </a:ext>
                </a:extLst>
              </a:tr>
              <a:tr h="406400">
                <a:tc>
                  <a:txBody>
                    <a:bodyPr/>
                    <a:lstStyle/>
                    <a:p>
                      <a:pPr defTabSz="914400">
                        <a:defRPr sz="1800"/>
                      </a:pPr>
                      <a:r>
                        <a:rPr sz="1800" dirty="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08" name="Rectangle"/>
          <p:cNvSpPr/>
          <p:nvPr/>
        </p:nvSpPr>
        <p:spPr>
          <a:xfrm>
            <a:off x="5276650" y="2514600"/>
            <a:ext cx="2999156"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2"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chemeClr val="accent1"/>
                    </a:solidFill>
                  </a:tcPr>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13"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solidFill>
                      <a:schemeClr val="accent1">
                        <a:satOff val="-3355"/>
                        <a:lumOff val="26614"/>
                      </a:schemeClr>
                    </a:solidFill>
                  </a:tcPr>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chemeClr val="accent1"/>
                    </a:solidFill>
                  </a:tcPr>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14" name="Rectangle"/>
          <p:cNvSpPr/>
          <p:nvPr/>
        </p:nvSpPr>
        <p:spPr>
          <a:xfrm>
            <a:off x="7272613" y="2514600"/>
            <a:ext cx="786309" cy="2019797"/>
          </a:xfrm>
          <a:prstGeom prst="rect">
            <a:avLst/>
          </a:prstGeom>
          <a:solidFill>
            <a:srgbClr val="FFFFFF"/>
          </a:solidFill>
          <a:ln w="127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8"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solidFill>
                      <a:schemeClr val="accent1"/>
                    </a:solidFill>
                  </a:tcPr>
                </a:tc>
                <a:extLst>
                  <a:ext uri="{0D108BD9-81ED-4DB2-BD59-A6C34878D82A}">
                    <a16:rowId xmlns:a16="http://schemas.microsoft.com/office/drawing/2014/main" val="10006"/>
                  </a:ext>
                </a:extLst>
              </a:tr>
            </a:tbl>
          </a:graphicData>
        </a:graphic>
      </p:graphicFrame>
      <p:graphicFrame>
        <p:nvGraphicFramePr>
          <p:cNvPr id="719"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chemeClr val="accent1">
                        <a:satOff val="-3355"/>
                        <a:lumOff val="26614"/>
                      </a:schemeClr>
                    </a:solidFill>
                  </a:tcPr>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chemeClr val="accent1">
                        <a:satOff val="-3355"/>
                        <a:lumOff val="26614"/>
                      </a:schemeClr>
                    </a:solidFill>
                  </a:tcPr>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solidFill>
                      <a:schemeClr val="accent1"/>
                    </a:solidFill>
                  </a:tcPr>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lstStyle/>
          <a:p>
            <a:endParaRPr lang="en-U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23"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24"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25" name="Rectangle"/>
          <p:cNvSpPr/>
          <p:nvPr/>
        </p:nvSpPr>
        <p:spPr>
          <a:xfrm>
            <a:off x="5478623" y="968082"/>
            <a:ext cx="2595210" cy="1927518"/>
          </a:xfrm>
          <a:prstGeom prst="rect">
            <a:avLst/>
          </a:prstGeom>
          <a:solidFill>
            <a:srgbClr val="FFFFFF">
              <a:alpha val="79512"/>
            </a:srgbClr>
          </a:solidFill>
          <a:ln w="25400">
            <a:miter lim="400000"/>
          </a:ln>
        </p:spPr>
        <p:txBody>
          <a:bodyPr lIns="30004" tIns="30004" rIns="30004" bIns="30004" anchor="ctr"/>
          <a:lstStyle/>
          <a:p>
            <a:pPr>
              <a:defRPr sz="5600">
                <a:solidFill>
                  <a:srgbClr val="FFFFFF"/>
                </a:solidFill>
                <a:effectLst>
                  <a:outerShdw blurRad="38100" dist="12700" dir="5400000" rotWithShape="0">
                    <a:srgbClr val="000000">
                      <a:alpha val="50000"/>
                    </a:srgbClr>
                  </a:outerShdw>
                </a:effectLst>
              </a:defRPr>
            </a:pPr>
            <a:endParaRPr/>
          </a:p>
        </p:txBody>
      </p:sp>
      <p:sp>
        <p:nvSpPr>
          <p:cNvPr id="726" name="Line"/>
          <p:cNvSpPr/>
          <p:nvPr/>
        </p:nvSpPr>
        <p:spPr>
          <a:xfrm flipH="1" flipV="1">
            <a:off x="5913125" y="1144015"/>
            <a:ext cx="12984" cy="1419361"/>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727" name="Line"/>
          <p:cNvSpPr/>
          <p:nvPr/>
        </p:nvSpPr>
        <p:spPr>
          <a:xfrm flipH="1" flipV="1">
            <a:off x="6769736" y="1137877"/>
            <a:ext cx="12984" cy="1419361"/>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728" name="Line"/>
          <p:cNvSpPr/>
          <p:nvPr/>
        </p:nvSpPr>
        <p:spPr>
          <a:xfrm flipH="1" flipV="1">
            <a:off x="7626347" y="1144015"/>
            <a:ext cx="12984" cy="1419361"/>
          </a:xfrm>
          <a:prstGeom prst="line">
            <a:avLst/>
          </a:prstGeom>
          <a:ln w="177800">
            <a:solidFill>
              <a:srgbClr val="000000"/>
            </a:solidFill>
            <a:miter lim="400000"/>
            <a:headEnd type="stealth"/>
            <a:tailEnd type="stealth"/>
          </a:ln>
        </p:spPr>
        <p:txBody>
          <a:bodyPr lIns="0" tIns="0" rIns="0" bIns="0"/>
          <a:lstStyle/>
          <a:p>
            <a:pPr algn="l" defTabSz="192024">
              <a:defRPr sz="1600">
                <a:latin typeface="Helvetica"/>
                <a:ea typeface="Helvetica"/>
                <a:cs typeface="Helvetica"/>
                <a:sym typeface="Helvetica"/>
              </a:defRPr>
            </a:pPr>
            <a:endParaRPr/>
          </a:p>
        </p:txBody>
      </p:sp>
      <p:sp>
        <p:nvSpPr>
          <p:cNvPr id="2" name="Title 1"/>
          <p:cNvSpPr>
            <a:spLocks noGrp="1"/>
          </p:cNvSpPr>
          <p:nvPr>
            <p:ph type="title"/>
          </p:nvPr>
        </p:nvSpPr>
        <p:spPr/>
        <p:txBody>
          <a:bodyPr/>
          <a:lstStyle/>
          <a:p>
            <a:endParaRPr 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32" name="Table"/>
          <p:cNvGraphicFramePr/>
          <p:nvPr/>
        </p:nvGraphicFramePr>
        <p:xfrm>
          <a:off x="533400"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33" name="Table"/>
          <p:cNvGraphicFramePr/>
          <p:nvPr/>
        </p:nvGraphicFramePr>
        <p:xfrm>
          <a:off x="5799779"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34" name="spread()"/>
          <p:cNvSpPr/>
          <p:nvPr/>
        </p:nvSpPr>
        <p:spPr>
          <a:xfrm>
            <a:off x="3318178" y="1033286"/>
            <a:ext cx="2244422" cy="1169408"/>
          </a:xfrm>
          <a:prstGeom prst="rightArrow">
            <a:avLst>
              <a:gd name="adj1" fmla="val 65074"/>
              <a:gd name="adj2" fmla="val 35535"/>
            </a:avLst>
          </a:prstGeom>
          <a:solidFill>
            <a:schemeClr val="accent1">
              <a:alpha val="80000"/>
            </a:schemeClr>
          </a:solidFill>
          <a:ln w="12700">
            <a:miter lim="400000"/>
          </a:ln>
          <a:extLst>
            <a:ext uri="{C572A759-6A51-4108-AA02-DFA0A04FC94B}">
              <ma14:wrappingTextBoxFlag xmlns="" xmlns:ma14="http://schemas.microsoft.com/office/mac/drawingml/2011/main" val="1"/>
            </a:ext>
          </a:extLst>
        </p:spPr>
        <p:txBody>
          <a:bodyPr lIns="30004" tIns="30004" rIns="30004" bIns="30004" anchor="ctr"/>
          <a:lstStyle>
            <a:lvl1pPr>
              <a:defRPr sz="7000">
                <a:solidFill>
                  <a:srgbClr val="FFFFFF"/>
                </a:solidFill>
                <a:latin typeface="Source Sans Pro"/>
                <a:ea typeface="Source Sans Pro"/>
                <a:cs typeface="Source Sans Pro"/>
                <a:sym typeface="Source Sans Pro"/>
              </a:defRPr>
            </a:lvl1pPr>
          </a:lstStyle>
          <a:p>
            <a:r>
              <a:rPr lang="en-US" sz="2400" dirty="0" err="1"/>
              <a:t>pivot_wider</a:t>
            </a:r>
            <a:r>
              <a:rPr sz="2400" dirty="0"/>
              <a:t>()</a:t>
            </a:r>
          </a:p>
        </p:txBody>
      </p:sp>
      <p:sp>
        <p:nvSpPr>
          <p:cNvPr id="2" name="Title 1"/>
          <p:cNvSpPr>
            <a:spLocks noGrp="1"/>
          </p:cNvSpPr>
          <p:nvPr>
            <p:ph type="title"/>
          </p:nvPr>
        </p:nvSpPr>
        <p:spPr/>
        <p:txBody>
          <a:bodyPr/>
          <a:lstStyle/>
          <a:p>
            <a:endParaRPr lang="en-US"/>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xit" fill="hold" grpId="1" nodeType="clickEffect">
                                  <p:stCondLst>
                                    <p:cond delay="0"/>
                                  </p:stCondLst>
                                  <p:iterate>
                                    <p:tmAbs val="0"/>
                                  </p:iterate>
                                  <p:childTnLst>
                                    <p:animEffect transition="out" filter="dissolve">
                                      <p:cBhvr>
                                        <p:cTn id="10" dur="199" fill="hold"/>
                                        <p:tgtEl>
                                          <p:spTgt spid="734"/>
                                        </p:tgtEl>
                                      </p:cBhvr>
                                    </p:animEffect>
                                    <p:set>
                                      <p:cBhvr>
                                        <p:cTn id="11" fill="hold">
                                          <p:stCondLst>
                                            <p:cond delay="198"/>
                                          </p:stCondLst>
                                        </p:cTn>
                                        <p:tgtEl>
                                          <p:spTgt spid="7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4" grpId="0" animBg="1" advAuto="0"/>
      <p:bldP spid="734" grpId="1"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115295"/>
            <a:ext cx="6345382" cy="1766454"/>
          </a:xfrm>
          <a:solidFill>
            <a:schemeClr val="bg2">
              <a:lumMod val="95000"/>
            </a:schemeClr>
          </a:solidFill>
          <a:ln>
            <a:solidFill>
              <a:schemeClr val="tx1"/>
            </a:solidFill>
          </a:ln>
        </p:spPr>
        <p:txBody>
          <a:bodyPr/>
          <a:lstStyle/>
          <a:p>
            <a:pPr marL="457200" lvl="1" indent="0">
              <a:lnSpc>
                <a:spcPct val="150000"/>
              </a:lnSpc>
              <a:buNone/>
            </a:pPr>
            <a:r>
              <a:rPr sz="3200" dirty="0" err="1">
                <a:latin typeface="Miriam Fixed" panose="020B0509050101010101" pitchFamily="49" charset="-79"/>
                <a:cs typeface="Miriam Fixed" panose="020B0509050101010101" pitchFamily="49" charset="-79"/>
              </a:rPr>
              <a:t>clean_names</a:t>
            </a:r>
            <a:r>
              <a:rPr sz="3200" dirty="0">
                <a:latin typeface="Miriam Fixed" panose="020B0509050101010101" pitchFamily="49" charset="-79"/>
                <a:cs typeface="Miriam Fixed" panose="020B0509050101010101" pitchFamily="49" charset="-79"/>
              </a:rPr>
              <a:t>(</a:t>
            </a:r>
            <a:r>
              <a:rPr lang="en-US" sz="3200" dirty="0">
                <a:latin typeface="Miriam Fixed" panose="020B0509050101010101" pitchFamily="49" charset="-79"/>
                <a:cs typeface="Miriam Fixed" panose="020B0509050101010101" pitchFamily="49" charset="-79"/>
              </a:rPr>
              <a:t>data</a:t>
            </a:r>
            <a:r>
              <a:rPr sz="3200" dirty="0">
                <a:latin typeface="Miriam Fixed" panose="020B0509050101010101" pitchFamily="49" charset="-79"/>
                <a:cs typeface="Miriam Fixed" panose="020B0509050101010101" pitchFamily="49" charset="-79"/>
              </a:rPr>
              <a:t>)</a:t>
            </a:r>
            <a:endParaRPr sz="2800" dirty="0">
              <a:latin typeface="Miriam Fixed" panose="020B0509050101010101" pitchFamily="49" charset="-79"/>
              <a:cs typeface="Miriam Fixed" panose="020B0509050101010101" pitchFamily="49" charset="-79"/>
            </a:endParaRPr>
          </a:p>
          <a:p>
            <a:pPr marL="457200" lvl="1" indent="0">
              <a:lnSpc>
                <a:spcPct val="150000"/>
              </a:lnSpc>
              <a:buNone/>
            </a:pPr>
            <a:r>
              <a:rPr sz="3200" dirty="0" err="1">
                <a:latin typeface="Miriam Fixed" panose="020B0509050101010101" pitchFamily="49" charset="-79"/>
                <a:cs typeface="Miriam Fixed" panose="020B0509050101010101" pitchFamily="49" charset="-79"/>
              </a:rPr>
              <a:t>get_dupes</a:t>
            </a:r>
            <a:r>
              <a:rPr sz="3200" dirty="0">
                <a:latin typeface="Miriam Fixed" panose="020B0509050101010101" pitchFamily="49" charset="-79"/>
                <a:cs typeface="Miriam Fixed" panose="020B0509050101010101" pitchFamily="49" charset="-79"/>
              </a:rPr>
              <a:t>(</a:t>
            </a:r>
            <a:r>
              <a:rPr lang="en-US" sz="3200" dirty="0">
                <a:latin typeface="Miriam Fixed" panose="020B0509050101010101" pitchFamily="49" charset="-79"/>
                <a:cs typeface="Miriam Fixed" panose="020B0509050101010101" pitchFamily="49" charset="-79"/>
              </a:rPr>
              <a:t>data, …</a:t>
            </a:r>
            <a:r>
              <a:rPr sz="3200" dirty="0">
                <a:latin typeface="Miriam Fixed" panose="020B0509050101010101" pitchFamily="49" charset="-79"/>
                <a:cs typeface="Miriam Fixed" panose="020B0509050101010101" pitchFamily="49" charset="-79"/>
              </a:rPr>
              <a:t>)</a:t>
            </a:r>
            <a:endParaRPr lang="en-US" sz="3200" dirty="0">
              <a:latin typeface="Miriam Fixed" panose="020B0509050101010101" pitchFamily="49" charset="-79"/>
              <a:cs typeface="Miriam Fixed" panose="020B0509050101010101" pitchFamily="49" charset="-79"/>
            </a:endParaRPr>
          </a:p>
          <a:p>
            <a:pPr marL="457200" lvl="1" indent="0">
              <a:lnSpc>
                <a:spcPct val="150000"/>
              </a:lnSpc>
              <a:buNone/>
            </a:pPr>
            <a:endParaRPr sz="3200" dirty="0">
              <a:latin typeface="Miriam Fixed" panose="020B0509050101010101" pitchFamily="49" charset="-79"/>
              <a:cs typeface="Miriam Fixed" panose="020B0509050101010101" pitchFamily="49" charset="-79"/>
            </a:endParaRPr>
          </a:p>
        </p:txBody>
      </p:sp>
      <p:sp>
        <p:nvSpPr>
          <p:cNvPr id="2" name="Title 1"/>
          <p:cNvSpPr>
            <a:spLocks noGrp="1"/>
          </p:cNvSpPr>
          <p:nvPr>
            <p:ph type="title"/>
          </p:nvPr>
        </p:nvSpPr>
        <p:spPr/>
        <p:txBody>
          <a:bodyPr/>
          <a:lstStyle/>
          <a:p>
            <a:r>
              <a:rPr lang="en-US" sz="3200" dirty="0"/>
              <a:t>Two Important Functions</a:t>
            </a:r>
          </a:p>
        </p:txBody>
      </p:sp>
      <p:pic>
        <p:nvPicPr>
          <p:cNvPr id="4" name="Picture 3" descr="http://media1.giphy.com/media/39V5OwGouQ9S8/giphy-downsized.gif"/>
          <p:cNvPicPr>
            <a:picLocks noGrp="1" noChangeAspect="1"/>
          </p:cNvPicPr>
          <p:nvPr/>
        </p:nvPicPr>
        <p:blipFill>
          <a:blip r:embed="rId2"/>
          <a:stretch>
            <a:fillRect/>
          </a:stretch>
        </p:blipFill>
        <p:spPr bwMode="auto">
          <a:xfrm>
            <a:off x="3505200" y="3283184"/>
            <a:ext cx="5181600" cy="2774715"/>
          </a:xfrm>
          <a:prstGeom prst="rect">
            <a:avLst/>
          </a:prstGeom>
          <a:noFill/>
          <a:ln w="9525">
            <a:noFill/>
            <a:headEnd/>
            <a:tailEnd/>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46"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solidFill>
                      <a:schemeClr val="accent1"/>
                    </a:solidFill>
                  </a:tcPr>
                </a:tc>
                <a:tc>
                  <a:txBody>
                    <a:bodyPr/>
                    <a:lstStyle/>
                    <a:p>
                      <a:pPr defTabSz="914400">
                        <a:lnSpc>
                          <a:spcPct val="60000"/>
                        </a:lnSpc>
                        <a:defRPr sz="1800" b="0">
                          <a:solidFill>
                            <a:srgbClr val="000000"/>
                          </a:solidFill>
                        </a:defRPr>
                      </a:pPr>
                      <a:r>
                        <a:rPr sz="1600" b="1" dirty="0">
                          <a:solidFill>
                            <a:srgbClr val="FFFFFF"/>
                          </a:solidFill>
                          <a:sym typeface="Helvetica"/>
                        </a:rPr>
                        <a:t>amount</a:t>
                      </a:r>
                    </a:p>
                  </a:txBody>
                  <a:tcPr marL="19050" marR="19050" marT="25400" marB="25400" anchor="ctr" horzOverflow="overflow"/>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solidFill>
                      <a:srgbClr val="78AAD6"/>
                    </a:solidFill>
                  </a:tcPr>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6"/>
                  </a:ext>
                </a:extLst>
              </a:tr>
            </a:tbl>
          </a:graphicData>
        </a:graphic>
      </p:graphicFrame>
      <p:graphicFrame>
        <p:nvGraphicFramePr>
          <p:cNvPr id="747"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solidFill>
                      <a:schemeClr val="accent1"/>
                    </a:solidFill>
                  </a:tcPr>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solidFill>
                      <a:schemeClr val="accent1"/>
                    </a:solidFill>
                  </a:tcPr>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tc>
                <a:extLst>
                  <a:ext uri="{0D108BD9-81ED-4DB2-BD59-A6C34878D82A}">
                    <a16:rowId xmlns:a16="http://schemas.microsoft.com/office/drawing/2014/main" val="10003"/>
                  </a:ext>
                </a:extLst>
              </a:tr>
            </a:tbl>
          </a:graphicData>
        </a:graphic>
      </p:graphicFrame>
      <p:sp>
        <p:nvSpPr>
          <p:cNvPr id="748" name="key (new column names)"/>
          <p:cNvSpPr txBox="1"/>
          <p:nvPr/>
        </p:nvSpPr>
        <p:spPr>
          <a:xfrm>
            <a:off x="381000" y="381000"/>
            <a:ext cx="2427072" cy="455893"/>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lang="en-US" dirty="0" err="1"/>
              <a:t>names_from</a:t>
            </a:r>
            <a:endParaRPr sz="1400" dirty="0">
              <a:latin typeface="Source Sans Pro"/>
              <a:ea typeface="Source Sans Pro"/>
              <a:cs typeface="Source Sans Pro"/>
              <a:sym typeface="Source Sans Pro"/>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52" name="Table"/>
          <p:cNvGraphicFramePr/>
          <p:nvPr/>
        </p:nvGraphicFramePr>
        <p:xfrm>
          <a:off x="735957" y="906951"/>
          <a:ext cx="2582221" cy="3364864"/>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2328">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size</a:t>
                      </a:r>
                    </a:p>
                  </a:txBody>
                  <a:tcPr marL="19050" marR="19050" marT="25400" marB="25400" anchor="ctr" horzOverflow="overflow"/>
                </a:tc>
                <a:tc>
                  <a:txBody>
                    <a:bodyPr/>
                    <a:lstStyle/>
                    <a:p>
                      <a:pPr defTabSz="914400">
                        <a:lnSpc>
                          <a:spcPct val="60000"/>
                        </a:lnSpc>
                        <a:defRPr sz="1800" b="0">
                          <a:solidFill>
                            <a:srgbClr val="000000"/>
                          </a:solidFill>
                        </a:defRPr>
                      </a:pPr>
                      <a:r>
                        <a:rPr sz="1600" b="1" dirty="0">
                          <a:solidFill>
                            <a:srgbClr val="FFFFFF"/>
                          </a:solidFill>
                          <a:sym typeface="Helvetica"/>
                        </a:rPr>
                        <a:t>amount</a:t>
                      </a:r>
                      <a:endParaRPr sz="1800" b="1" dirty="0">
                        <a:solidFill>
                          <a:srgbClr val="FFFFFF"/>
                        </a:solidFill>
                        <a:sym typeface="Helvetica"/>
                      </a:endParaRPr>
                    </a:p>
                  </a:txBody>
                  <a:tcPr marL="19050" marR="19050" marT="25400" marB="25400" anchor="ctr" horzOverflow="overflow">
                    <a:solidFill>
                      <a:schemeClr val="accent1"/>
                    </a:solidFill>
                  </a:tcPr>
                </a:tc>
                <a:extLst>
                  <a:ext uri="{0D108BD9-81ED-4DB2-BD59-A6C34878D82A}">
                    <a16:rowId xmlns:a16="http://schemas.microsoft.com/office/drawing/2014/main" val="10000"/>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rgbClr val="78AAD6"/>
                    </a:solidFill>
                  </a:tcPr>
                </a:tc>
                <a:extLst>
                  <a:ext uri="{0D108BD9-81ED-4DB2-BD59-A6C34878D82A}">
                    <a16:rowId xmlns:a16="http://schemas.microsoft.com/office/drawing/2014/main" val="10001"/>
                  </a:ext>
                </a:extLst>
              </a:tr>
              <a:tr h="408414">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rgbClr val="78AAD6"/>
                    </a:solidFill>
                  </a:tcPr>
                </a:tc>
                <a:extLst>
                  <a:ext uri="{0D108BD9-81ED-4DB2-BD59-A6C34878D82A}">
                    <a16:rowId xmlns:a16="http://schemas.microsoft.com/office/drawing/2014/main" val="10002"/>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rgbClr val="78AAD6"/>
                    </a:solidFill>
                  </a:tcPr>
                </a:tc>
                <a:extLst>
                  <a:ext uri="{0D108BD9-81ED-4DB2-BD59-A6C34878D82A}">
                    <a16:rowId xmlns:a16="http://schemas.microsoft.com/office/drawing/2014/main" val="10003"/>
                  </a:ext>
                </a:extLst>
              </a:tr>
              <a:tr h="408414">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rgbClr val="78AAD6"/>
                    </a:solidFill>
                  </a:tcPr>
                </a:tc>
                <a:extLst>
                  <a:ext uri="{0D108BD9-81ED-4DB2-BD59-A6C34878D82A}">
                    <a16:rowId xmlns:a16="http://schemas.microsoft.com/office/drawing/2014/main" val="10004"/>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large</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rgbClr val="78AAD6"/>
                    </a:solidFill>
                  </a:tcPr>
                </a:tc>
                <a:extLst>
                  <a:ext uri="{0D108BD9-81ED-4DB2-BD59-A6C34878D82A}">
                    <a16:rowId xmlns:a16="http://schemas.microsoft.com/office/drawing/2014/main" val="10005"/>
                  </a:ext>
                </a:extLst>
              </a:tr>
              <a:tr h="408414">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small</a:t>
                      </a:r>
                    </a:p>
                  </a:txBody>
                  <a:tcPr marL="19050" marR="19050" marT="25400" marB="25400" anchor="ctr" horzOverflow="overflow"/>
                </a:tc>
                <a:tc>
                  <a:txBody>
                    <a:bodyPr/>
                    <a:lstStyle/>
                    <a:p>
                      <a:pPr defTabSz="914400">
                        <a:defRPr sz="1800"/>
                      </a:pPr>
                      <a:r>
                        <a:rPr sz="1800" dirty="0">
                          <a:latin typeface="Helvetica"/>
                          <a:ea typeface="Helvetica"/>
                          <a:cs typeface="Helvetica"/>
                          <a:sym typeface="Helvetica"/>
                        </a:rPr>
                        <a:t>56</a:t>
                      </a:r>
                    </a:p>
                  </a:txBody>
                  <a:tcPr marL="19050" marR="19050" marT="25400" marB="25400" anchor="ctr" horzOverflow="overflow">
                    <a:solidFill>
                      <a:srgbClr val="78AAD6"/>
                    </a:solidFill>
                  </a:tcPr>
                </a:tc>
                <a:extLst>
                  <a:ext uri="{0D108BD9-81ED-4DB2-BD59-A6C34878D82A}">
                    <a16:rowId xmlns:a16="http://schemas.microsoft.com/office/drawing/2014/main" val="10006"/>
                  </a:ext>
                </a:extLst>
              </a:tr>
            </a:tbl>
          </a:graphicData>
        </a:graphic>
      </p:graphicFrame>
      <p:graphicFrame>
        <p:nvGraphicFramePr>
          <p:cNvPr id="753" name="Table"/>
          <p:cNvGraphicFramePr/>
          <p:nvPr/>
        </p:nvGraphicFramePr>
        <p:xfrm>
          <a:off x="5485117" y="977395"/>
          <a:ext cx="2582221" cy="1945640"/>
        </p:xfrm>
        <a:graphic>
          <a:graphicData uri="http://schemas.openxmlformats.org/drawingml/2006/table">
            <a:tbl>
              <a:tblPr firstRow="1"/>
              <a:tblGrid>
                <a:gridCol w="899386">
                  <a:extLst>
                    <a:ext uri="{9D8B030D-6E8A-4147-A177-3AD203B41FA5}">
                      <a16:colId xmlns:a16="http://schemas.microsoft.com/office/drawing/2014/main" val="20000"/>
                    </a:ext>
                  </a:extLst>
                </a:gridCol>
                <a:gridCol w="888819">
                  <a:extLst>
                    <a:ext uri="{9D8B030D-6E8A-4147-A177-3AD203B41FA5}">
                      <a16:colId xmlns:a16="http://schemas.microsoft.com/office/drawing/2014/main" val="20001"/>
                    </a:ext>
                  </a:extLst>
                </a:gridCol>
                <a:gridCol w="794016">
                  <a:extLst>
                    <a:ext uri="{9D8B030D-6E8A-4147-A177-3AD203B41FA5}">
                      <a16:colId xmlns:a16="http://schemas.microsoft.com/office/drawing/2014/main" val="20002"/>
                    </a:ext>
                  </a:extLst>
                </a:gridCol>
              </a:tblGrid>
              <a:tr h="533400">
                <a:tc>
                  <a:txBody>
                    <a:bodyPr/>
                    <a:lstStyle/>
                    <a:p>
                      <a:pPr defTabSz="914400">
                        <a:defRPr sz="1800" b="0">
                          <a:solidFill>
                            <a:srgbClr val="000000"/>
                          </a:solidFill>
                        </a:defRPr>
                      </a:pPr>
                      <a:r>
                        <a:rPr sz="1800" b="1">
                          <a:solidFill>
                            <a:srgbClr val="FFFFFF"/>
                          </a:solidFill>
                          <a:sym typeface="Helvetica"/>
                        </a:rPr>
                        <a:t>city</a:t>
                      </a:r>
                    </a:p>
                  </a:txBody>
                  <a:tcPr marL="19050" marR="19050" marT="25400" marB="25400" anchor="ctr" horzOverflow="overflow"/>
                </a:tc>
                <a:tc>
                  <a:txBody>
                    <a:bodyPr/>
                    <a:lstStyle/>
                    <a:p>
                      <a:pPr defTabSz="914400">
                        <a:lnSpc>
                          <a:spcPct val="80000"/>
                        </a:lnSpc>
                        <a:defRPr sz="1800" b="0">
                          <a:solidFill>
                            <a:srgbClr val="000000"/>
                          </a:solidFill>
                        </a:defRPr>
                      </a:pPr>
                      <a:r>
                        <a:rPr sz="1800" b="1">
                          <a:solidFill>
                            <a:srgbClr val="FFFFFF"/>
                          </a:solidFill>
                          <a:sym typeface="Helvetica"/>
                        </a:rPr>
                        <a:t>large</a:t>
                      </a:r>
                    </a:p>
                  </a:txBody>
                  <a:tcPr marL="19050" marR="19050" marT="25400" marB="25400" anchor="ctr" horzOverflow="overflow"/>
                </a:tc>
                <a:tc>
                  <a:txBody>
                    <a:bodyPr/>
                    <a:lstStyle/>
                    <a:p>
                      <a:pPr defTabSz="914400">
                        <a:lnSpc>
                          <a:spcPct val="60000"/>
                        </a:lnSpc>
                        <a:defRPr sz="1800" b="0">
                          <a:solidFill>
                            <a:srgbClr val="000000"/>
                          </a:solidFill>
                        </a:defRPr>
                      </a:pPr>
                      <a:r>
                        <a:rPr sz="1800" b="1">
                          <a:solidFill>
                            <a:srgbClr val="FFFFFF"/>
                          </a:solidFill>
                          <a:sym typeface="Helvetica"/>
                        </a:rPr>
                        <a:t>small</a:t>
                      </a:r>
                    </a:p>
                  </a:txBody>
                  <a:tcPr marL="19050" marR="19050" marT="25400" marB="25400" anchor="ctr" horzOverflow="overflow"/>
                </a:tc>
                <a:extLst>
                  <a:ext uri="{0D108BD9-81ED-4DB2-BD59-A6C34878D82A}">
                    <a16:rowId xmlns:a16="http://schemas.microsoft.com/office/drawing/2014/main" val="10000"/>
                  </a:ext>
                </a:extLst>
              </a:tr>
              <a:tr h="406400">
                <a:tc>
                  <a:txBody>
                    <a:bodyPr/>
                    <a:lstStyle/>
                    <a:p>
                      <a:pPr defTabSz="914400">
                        <a:defRPr sz="1800"/>
                      </a:pPr>
                      <a:r>
                        <a:rPr sz="1800">
                          <a:latin typeface="Helvetica"/>
                          <a:ea typeface="Helvetica"/>
                          <a:cs typeface="Helvetica"/>
                          <a:sym typeface="Helvetica"/>
                        </a:rPr>
                        <a:t>New York</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23</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14</a:t>
                      </a:r>
                    </a:p>
                  </a:txBody>
                  <a:tcPr marL="19050" marR="19050" marT="25400" marB="25400" anchor="ctr" horzOverflow="overflow">
                    <a:solidFill>
                      <a:srgbClr val="78AAD6"/>
                    </a:solidFill>
                  </a:tcPr>
                </a:tc>
                <a:extLst>
                  <a:ext uri="{0D108BD9-81ED-4DB2-BD59-A6C34878D82A}">
                    <a16:rowId xmlns:a16="http://schemas.microsoft.com/office/drawing/2014/main" val="10001"/>
                  </a:ext>
                </a:extLst>
              </a:tr>
              <a:tr h="406400">
                <a:tc>
                  <a:txBody>
                    <a:bodyPr/>
                    <a:lstStyle/>
                    <a:p>
                      <a:pPr defTabSz="914400">
                        <a:defRPr sz="1800"/>
                      </a:pPr>
                      <a:r>
                        <a:rPr sz="1800">
                          <a:latin typeface="Helvetica"/>
                          <a:ea typeface="Helvetica"/>
                          <a:cs typeface="Helvetica"/>
                          <a:sym typeface="Helvetica"/>
                        </a:rPr>
                        <a:t>London</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22</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16</a:t>
                      </a:r>
                    </a:p>
                  </a:txBody>
                  <a:tcPr marL="19050" marR="19050" marT="25400" marB="25400" anchor="ctr" horzOverflow="overflow">
                    <a:solidFill>
                      <a:srgbClr val="78AAD6"/>
                    </a:solidFill>
                  </a:tcPr>
                </a:tc>
                <a:extLst>
                  <a:ext uri="{0D108BD9-81ED-4DB2-BD59-A6C34878D82A}">
                    <a16:rowId xmlns:a16="http://schemas.microsoft.com/office/drawing/2014/main" val="10002"/>
                  </a:ext>
                </a:extLst>
              </a:tr>
              <a:tr h="406400">
                <a:tc>
                  <a:txBody>
                    <a:bodyPr/>
                    <a:lstStyle/>
                    <a:p>
                      <a:pPr defTabSz="914400">
                        <a:defRPr sz="1800"/>
                      </a:pPr>
                      <a:r>
                        <a:rPr sz="1800">
                          <a:latin typeface="Helvetica"/>
                          <a:ea typeface="Helvetica"/>
                          <a:cs typeface="Helvetica"/>
                          <a:sym typeface="Helvetica"/>
                        </a:rPr>
                        <a:t>Beijing</a:t>
                      </a:r>
                    </a:p>
                  </a:txBody>
                  <a:tcPr marL="19050" marR="19050" marT="25400" marB="25400" anchor="ctr" horzOverflow="overflow"/>
                </a:tc>
                <a:tc>
                  <a:txBody>
                    <a:bodyPr/>
                    <a:lstStyle/>
                    <a:p>
                      <a:pPr defTabSz="914400">
                        <a:defRPr sz="1800"/>
                      </a:pPr>
                      <a:r>
                        <a:rPr sz="1800">
                          <a:latin typeface="Helvetica"/>
                          <a:ea typeface="Helvetica"/>
                          <a:cs typeface="Helvetica"/>
                          <a:sym typeface="Helvetica"/>
                        </a:rPr>
                        <a:t>121</a:t>
                      </a:r>
                    </a:p>
                  </a:txBody>
                  <a:tcPr marL="19050" marR="19050" marT="25400" marB="25400" anchor="ctr" horzOverflow="overflow">
                    <a:solidFill>
                      <a:srgbClr val="78AAD6"/>
                    </a:solidFill>
                  </a:tcPr>
                </a:tc>
                <a:tc>
                  <a:txBody>
                    <a:bodyPr/>
                    <a:lstStyle/>
                    <a:p>
                      <a:pPr defTabSz="914400">
                        <a:defRPr sz="1800"/>
                      </a:pPr>
                      <a:r>
                        <a:rPr sz="1800">
                          <a:latin typeface="Helvetica"/>
                          <a:ea typeface="Helvetica"/>
                          <a:cs typeface="Helvetica"/>
                          <a:sym typeface="Helvetica"/>
                        </a:rPr>
                        <a:t>56</a:t>
                      </a:r>
                    </a:p>
                  </a:txBody>
                  <a:tcPr marL="19050" marR="19050" marT="25400" marB="25400" anchor="ctr" horzOverflow="overflow">
                    <a:solidFill>
                      <a:srgbClr val="78AAD6"/>
                    </a:solidFill>
                  </a:tcPr>
                </a:tc>
                <a:extLst>
                  <a:ext uri="{0D108BD9-81ED-4DB2-BD59-A6C34878D82A}">
                    <a16:rowId xmlns:a16="http://schemas.microsoft.com/office/drawing/2014/main" val="10003"/>
                  </a:ext>
                </a:extLst>
              </a:tr>
            </a:tbl>
          </a:graphicData>
        </a:graphic>
      </p:graphicFrame>
      <p:sp>
        <p:nvSpPr>
          <p:cNvPr id="754" name="key"/>
          <p:cNvSpPr txBox="1"/>
          <p:nvPr/>
        </p:nvSpPr>
        <p:spPr>
          <a:xfrm>
            <a:off x="457200" y="320047"/>
            <a:ext cx="2427072" cy="455893"/>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lvl1pPr algn="l" defTabSz="490727">
              <a:spcBef>
                <a:spcPts val="2000"/>
              </a:spcBef>
              <a:defRPr sz="4871">
                <a:solidFill>
                  <a:srgbClr val="A6AAA9"/>
                </a:solidFill>
                <a:latin typeface="Source Sans Pro Semibold"/>
                <a:ea typeface="Source Sans Pro Semibold"/>
                <a:cs typeface="Source Sans Pro Semibold"/>
                <a:sym typeface="Source Sans Pro Semibold"/>
              </a:defRPr>
            </a:lvl1pPr>
          </a:lstStyle>
          <a:p>
            <a:r>
              <a:rPr lang="en-US" dirty="0" err="1"/>
              <a:t>names_from</a:t>
            </a:r>
            <a:endParaRPr dirty="0"/>
          </a:p>
        </p:txBody>
      </p:sp>
      <p:sp>
        <p:nvSpPr>
          <p:cNvPr id="755" name="value (new cells)"/>
          <p:cNvSpPr txBox="1"/>
          <p:nvPr/>
        </p:nvSpPr>
        <p:spPr>
          <a:xfrm>
            <a:off x="2605319" y="295009"/>
            <a:ext cx="2427072" cy="455893"/>
          </a:xfrm>
          <a:prstGeom prst="rect">
            <a:avLst/>
          </a:prstGeom>
          <a:ln w="12700">
            <a:miter lim="400000"/>
          </a:ln>
          <a:extLst>
            <a:ext uri="{C572A759-6A51-4108-AA02-DFA0A04FC94B}">
              <ma14:wrappingTextBoxFlag xmlns="" xmlns:ma14="http://schemas.microsoft.com/office/mac/drawingml/2011/main" val="1"/>
            </a:ext>
          </a:extLst>
        </p:spPr>
        <p:txBody>
          <a:bodyPr lIns="30004" tIns="30004" rIns="30004" bIns="30004" anchor="ctr">
            <a:normAutofit fontScale="62500" lnSpcReduction="20000"/>
          </a:bodyPr>
          <a:lstStyle/>
          <a:p>
            <a:pPr algn="l" defTabSz="206105">
              <a:spcBef>
                <a:spcPts val="840"/>
              </a:spcBef>
              <a:defRPr sz="4871">
                <a:solidFill>
                  <a:schemeClr val="accent1"/>
                </a:solidFill>
                <a:latin typeface="Source Sans Pro Semibold"/>
                <a:ea typeface="Source Sans Pro Semibold"/>
                <a:cs typeface="Source Sans Pro Semibold"/>
                <a:sym typeface="Source Sans Pro Semibold"/>
              </a:defRPr>
            </a:pPr>
            <a:r>
              <a:rPr lang="en-US" dirty="0" err="1"/>
              <a:t>values_from</a:t>
            </a:r>
            <a:endParaRPr sz="1400" dirty="0">
              <a:latin typeface="Source Sans Pro"/>
              <a:ea typeface="Source Sans Pro"/>
              <a:cs typeface="Source Sans Pro"/>
              <a:sym typeface="Source Sans Pro"/>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Rectangle"/>
          <p:cNvSpPr/>
          <p:nvPr/>
        </p:nvSpPr>
        <p:spPr>
          <a:xfrm>
            <a:off x="304800" y="1203149"/>
            <a:ext cx="8599295" cy="1503538"/>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760" name="pollution %&gt;% spread(key = size, value = amount)"/>
          <p:cNvSpPr txBox="1"/>
          <p:nvPr/>
        </p:nvSpPr>
        <p:spPr>
          <a:xfrm>
            <a:off x="386903" y="1203149"/>
            <a:ext cx="8599295" cy="2464874"/>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pollution  %&gt;% </a:t>
            </a:r>
          </a:p>
          <a:p>
            <a:pPr algn="l">
              <a:spcBef>
                <a:spcPts val="630"/>
              </a:spcBef>
              <a:defRPr sz="4700">
                <a:solidFill>
                  <a:schemeClr val="accent1"/>
                </a:solidFill>
                <a:latin typeface="Monaco"/>
                <a:ea typeface="Monaco"/>
                <a:cs typeface="Monaco"/>
                <a:sym typeface="Monaco"/>
              </a:defRPr>
            </a:pPr>
            <a:r>
              <a:rPr lang="en-US" sz="2500" dirty="0" err="1">
                <a:solidFill>
                  <a:srgbClr val="000000"/>
                </a:solidFill>
                <a:latin typeface="Miriam Fixed" panose="020B0509050101010101" pitchFamily="49" charset="-79"/>
                <a:cs typeface="Miriam Fixed" panose="020B0509050101010101" pitchFamily="49" charset="-79"/>
              </a:rPr>
              <a:t>pivot_wider</a:t>
            </a:r>
            <a:r>
              <a:rPr sz="2500" dirty="0">
                <a:solidFill>
                  <a:srgbClr val="000000"/>
                </a:solidFill>
                <a:latin typeface="Miriam Fixed" panose="020B0509050101010101" pitchFamily="49" charset="-79"/>
                <a:cs typeface="Miriam Fixed" panose="020B0509050101010101" pitchFamily="49" charset="-79"/>
              </a:rPr>
              <a:t>(</a:t>
            </a:r>
            <a:r>
              <a:rPr lang="en-US" sz="2500" dirty="0" err="1">
                <a:solidFill>
                  <a:srgbClr val="92D050"/>
                </a:solidFill>
                <a:latin typeface="Miriam Fixed" panose="020B0509050101010101" pitchFamily="49" charset="-79"/>
                <a:cs typeface="Miriam Fixed" panose="020B0509050101010101" pitchFamily="49" charset="-79"/>
              </a:rPr>
              <a:t>names_from</a:t>
            </a:r>
            <a:r>
              <a:rPr sz="2500" dirty="0">
                <a:solidFill>
                  <a:srgbClr val="000000"/>
                </a:solidFill>
                <a:latin typeface="Miriam Fixed" panose="020B0509050101010101" pitchFamily="49" charset="-79"/>
                <a:cs typeface="Miriam Fixed" panose="020B0509050101010101" pitchFamily="49" charset="-79"/>
              </a:rPr>
              <a:t> = </a:t>
            </a:r>
            <a:r>
              <a:rPr sz="2500" dirty="0">
                <a:latin typeface="Miriam Fixed" panose="020B0509050101010101" pitchFamily="49" charset="-79"/>
                <a:cs typeface="Miriam Fixed" panose="020B0509050101010101" pitchFamily="49" charset="-79"/>
              </a:rPr>
              <a:t>size</a:t>
            </a:r>
            <a:r>
              <a:rPr sz="2500" dirty="0">
                <a:solidFill>
                  <a:srgbClr val="000000"/>
                </a:solidFill>
                <a:latin typeface="Miriam Fixed" panose="020B0509050101010101" pitchFamily="49" charset="-79"/>
                <a:cs typeface="Miriam Fixed" panose="020B0509050101010101" pitchFamily="49" charset="-79"/>
              </a:rPr>
              <a:t>, </a:t>
            </a:r>
            <a:endParaRPr lang="en-US" sz="2500" dirty="0">
              <a:solidFill>
                <a:srgbClr val="000000"/>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                       </a:t>
            </a:r>
            <a:r>
              <a:rPr sz="2500" dirty="0" err="1">
                <a:solidFill>
                  <a:schemeClr val="tx2"/>
                </a:solidFill>
                <a:latin typeface="Miriam Fixed" panose="020B0509050101010101" pitchFamily="49" charset="-79"/>
                <a:cs typeface="Miriam Fixed" panose="020B0509050101010101" pitchFamily="49" charset="-79"/>
              </a:rPr>
              <a:t>value</a:t>
            </a:r>
            <a:r>
              <a:rPr lang="en-US" sz="2500" dirty="0" err="1">
                <a:solidFill>
                  <a:schemeClr val="tx2"/>
                </a:solidFill>
                <a:latin typeface="Miriam Fixed" panose="020B0509050101010101" pitchFamily="49" charset="-79"/>
                <a:cs typeface="Miriam Fixed" panose="020B0509050101010101" pitchFamily="49" charset="-79"/>
              </a:rPr>
              <a:t>s_from</a:t>
            </a:r>
            <a:r>
              <a:rPr sz="2500" dirty="0">
                <a:solidFill>
                  <a:srgbClr val="000000"/>
                </a:solidFill>
                <a:latin typeface="Miriam Fixed" panose="020B0509050101010101" pitchFamily="49" charset="-79"/>
                <a:cs typeface="Miriam Fixed" panose="020B0509050101010101" pitchFamily="49" charset="-79"/>
              </a:rPr>
              <a:t> =</a:t>
            </a:r>
            <a:r>
              <a:rPr sz="2500" dirty="0">
                <a:latin typeface="Miriam Fixed" panose="020B0509050101010101" pitchFamily="49" charset="-79"/>
                <a:cs typeface="Miriam Fixed" panose="020B0509050101010101" pitchFamily="49" charset="-79"/>
              </a:rPr>
              <a:t> amount</a:t>
            </a:r>
            <a:r>
              <a:rPr sz="2500" dirty="0">
                <a:solidFill>
                  <a:srgbClr val="000000"/>
                </a:solidFill>
                <a:latin typeface="Miriam Fixed" panose="020B0509050101010101" pitchFamily="49" charset="-79"/>
                <a:cs typeface="Miriam Fixed" panose="020B0509050101010101" pitchFamily="49" charset="-79"/>
              </a:rPr>
              <a:t>)</a:t>
            </a:r>
          </a:p>
        </p:txBody>
      </p:sp>
      <p:sp>
        <p:nvSpPr>
          <p:cNvPr id="761" name="column to use for keys (becomes new…"/>
          <p:cNvSpPr/>
          <p:nvPr/>
        </p:nvSpPr>
        <p:spPr>
          <a:xfrm>
            <a:off x="3005639" y="2729507"/>
            <a:ext cx="2568179" cy="2577704"/>
          </a:xfrm>
          <a:custGeom>
            <a:avLst/>
            <a:gdLst/>
            <a:ahLst/>
            <a:cxnLst>
              <a:cxn ang="0">
                <a:pos x="wd2" y="hd2"/>
              </a:cxn>
              <a:cxn ang="5400000">
                <a:pos x="wd2" y="hd2"/>
              </a:cxn>
              <a:cxn ang="10800000">
                <a:pos x="wd2" y="hd2"/>
              </a:cxn>
              <a:cxn ang="16200000">
                <a:pos x="wd2" y="hd2"/>
              </a:cxn>
            </a:cxnLst>
            <a:rect l="0" t="0" r="r" b="b"/>
            <a:pathLst>
              <a:path w="21600" h="21600" extrusionOk="0">
                <a:moveTo>
                  <a:pt x="16059" y="0"/>
                </a:moveTo>
                <a:lnTo>
                  <a:pt x="15658" y="4360"/>
                </a:lnTo>
                <a:lnTo>
                  <a:pt x="1363" y="4360"/>
                </a:lnTo>
                <a:cubicBezTo>
                  <a:pt x="610" y="4360"/>
                  <a:pt x="0" y="5171"/>
                  <a:pt x="0" y="6171"/>
                </a:cubicBezTo>
                <a:lnTo>
                  <a:pt x="0" y="19789"/>
                </a:lnTo>
                <a:cubicBezTo>
                  <a:pt x="0" y="20789"/>
                  <a:pt x="610" y="21600"/>
                  <a:pt x="1363" y="21600"/>
                </a:cubicBezTo>
                <a:lnTo>
                  <a:pt x="20238" y="21600"/>
                </a:lnTo>
                <a:cubicBezTo>
                  <a:pt x="20991" y="21600"/>
                  <a:pt x="21600" y="20789"/>
                  <a:pt x="21600" y="19789"/>
                </a:cubicBezTo>
                <a:lnTo>
                  <a:pt x="21600" y="6171"/>
                </a:lnTo>
                <a:cubicBezTo>
                  <a:pt x="21600" y="5171"/>
                  <a:pt x="20991" y="4360"/>
                  <a:pt x="20238" y="4360"/>
                </a:cubicBezTo>
                <a:lnTo>
                  <a:pt x="16459" y="4360"/>
                </a:lnTo>
                <a:lnTo>
                  <a:pt x="16059" y="0"/>
                </a:lnTo>
                <a:close/>
              </a:path>
            </a:pathLst>
          </a:custGeom>
          <a:solidFill>
            <a:srgbClr val="A0C283"/>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r>
              <a:rPr sz="2000" dirty="0">
                <a:latin typeface="+mn-lt"/>
              </a:rPr>
              <a:t>column to use for </a:t>
            </a:r>
            <a:r>
              <a:rPr lang="en-US" sz="2000" dirty="0" err="1">
                <a:latin typeface="+mn-lt"/>
              </a:rPr>
              <a:t>names_from</a:t>
            </a:r>
            <a:r>
              <a:rPr sz="2000" dirty="0">
                <a:latin typeface="+mn-lt"/>
              </a:rPr>
              <a:t> </a:t>
            </a:r>
            <a:r>
              <a:rPr sz="2000" b="0" dirty="0">
                <a:latin typeface="+mn-lt"/>
              </a:rPr>
              <a:t>(becomes new </a:t>
            </a:r>
          </a:p>
          <a:p>
            <a:pPr>
              <a:lnSpc>
                <a:spcPct val="90000"/>
              </a:lnSpc>
              <a:defRPr sz="4700" b="1">
                <a:solidFill>
                  <a:srgbClr val="FFFFFF"/>
                </a:solidFill>
                <a:latin typeface="Source Sans Pro"/>
                <a:ea typeface="Source Sans Pro"/>
                <a:cs typeface="Source Sans Pro"/>
                <a:sym typeface="Source Sans Pro"/>
              </a:defRPr>
            </a:pPr>
            <a:r>
              <a:rPr sz="2000" b="0" dirty="0">
                <a:latin typeface="+mn-lt"/>
              </a:rPr>
              <a:t>column names)</a:t>
            </a:r>
          </a:p>
        </p:txBody>
      </p:sp>
      <p:sp>
        <p:nvSpPr>
          <p:cNvPr id="762" name="data frame to reshape"/>
          <p:cNvSpPr/>
          <p:nvPr/>
        </p:nvSpPr>
        <p:spPr>
          <a:xfrm>
            <a:off x="457200" y="2728515"/>
            <a:ext cx="1931194" cy="2605485"/>
          </a:xfrm>
          <a:custGeom>
            <a:avLst/>
            <a:gdLst/>
            <a:ahLst/>
            <a:cxnLst>
              <a:cxn ang="0">
                <a:pos x="wd2" y="hd2"/>
              </a:cxn>
              <a:cxn ang="5400000">
                <a:pos x="wd2" y="hd2"/>
              </a:cxn>
              <a:cxn ang="10800000">
                <a:pos x="wd2" y="hd2"/>
              </a:cxn>
              <a:cxn ang="16200000">
                <a:pos x="wd2" y="hd2"/>
              </a:cxn>
            </a:cxnLst>
            <a:rect l="0" t="0" r="r" b="b"/>
            <a:pathLst>
              <a:path w="21600" h="21600" extrusionOk="0">
                <a:moveTo>
                  <a:pt x="7990" y="0"/>
                </a:moveTo>
                <a:lnTo>
                  <a:pt x="7457" y="4544"/>
                </a:lnTo>
                <a:lnTo>
                  <a:pt x="1813" y="4544"/>
                </a:lnTo>
                <a:cubicBezTo>
                  <a:pt x="812" y="4544"/>
                  <a:pt x="0" y="5346"/>
                  <a:pt x="0" y="6335"/>
                </a:cubicBezTo>
                <a:lnTo>
                  <a:pt x="0" y="19808"/>
                </a:lnTo>
                <a:cubicBezTo>
                  <a:pt x="0" y="20798"/>
                  <a:pt x="812" y="21600"/>
                  <a:pt x="1813" y="21600"/>
                </a:cubicBezTo>
                <a:lnTo>
                  <a:pt x="19787" y="21600"/>
                </a:lnTo>
                <a:cubicBezTo>
                  <a:pt x="20788" y="21600"/>
                  <a:pt x="21600" y="20798"/>
                  <a:pt x="21600" y="19808"/>
                </a:cubicBezTo>
                <a:lnTo>
                  <a:pt x="21600" y="6335"/>
                </a:lnTo>
                <a:cubicBezTo>
                  <a:pt x="21600" y="5346"/>
                  <a:pt x="20788" y="4544"/>
                  <a:pt x="19787" y="4544"/>
                </a:cubicBezTo>
                <a:lnTo>
                  <a:pt x="8521" y="4544"/>
                </a:lnTo>
                <a:lnTo>
                  <a:pt x="7990" y="0"/>
                </a:lnTo>
                <a:close/>
              </a:path>
            </a:pathLst>
          </a:custGeom>
          <a:solidFill>
            <a:srgbClr val="78AAD6"/>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lvl1pPr>
              <a:lnSpc>
                <a:spcPct val="90000"/>
              </a:lnSpc>
              <a:defRPr sz="4700" b="1">
                <a:solidFill>
                  <a:srgbClr val="FFFFFF"/>
                </a:solidFill>
                <a:latin typeface="Source Sans Pro"/>
                <a:ea typeface="Source Sans Pro"/>
                <a:cs typeface="Source Sans Pro"/>
                <a:sym typeface="Source Sans Pro"/>
              </a:defRPr>
            </a:lvl1pPr>
          </a:lstStyle>
          <a:p>
            <a:r>
              <a:rPr sz="2000" dirty="0">
                <a:latin typeface="Miriam Fixed" panose="020B0509050101010101" pitchFamily="49" charset="-79"/>
                <a:cs typeface="Miriam Fixed" panose="020B0509050101010101" pitchFamily="49" charset="-79"/>
              </a:rPr>
              <a:t>data frame to reshape</a:t>
            </a:r>
          </a:p>
        </p:txBody>
      </p:sp>
      <p:sp>
        <p:nvSpPr>
          <p:cNvPr id="763" name="column to use for values…"/>
          <p:cNvSpPr/>
          <p:nvPr/>
        </p:nvSpPr>
        <p:spPr>
          <a:xfrm>
            <a:off x="6184255" y="2706687"/>
            <a:ext cx="2502545" cy="2627313"/>
          </a:xfrm>
          <a:custGeom>
            <a:avLst/>
            <a:gdLst/>
            <a:ahLst/>
            <a:cxnLst>
              <a:cxn ang="0">
                <a:pos x="wd2" y="hd2"/>
              </a:cxn>
              <a:cxn ang="5400000">
                <a:pos x="wd2" y="hd2"/>
              </a:cxn>
              <a:cxn ang="10800000">
                <a:pos x="wd2" y="hd2"/>
              </a:cxn>
              <a:cxn ang="16200000">
                <a:pos x="wd2" y="hd2"/>
              </a:cxn>
            </a:cxnLst>
            <a:rect l="0" t="0" r="r" b="b"/>
            <a:pathLst>
              <a:path w="21600" h="21600" extrusionOk="0">
                <a:moveTo>
                  <a:pt x="10720" y="0"/>
                </a:moveTo>
                <a:lnTo>
                  <a:pt x="10310" y="4685"/>
                </a:lnTo>
                <a:lnTo>
                  <a:pt x="1399" y="4685"/>
                </a:lnTo>
                <a:cubicBezTo>
                  <a:pt x="626" y="4685"/>
                  <a:pt x="0" y="5481"/>
                  <a:pt x="0" y="6462"/>
                </a:cubicBezTo>
                <a:lnTo>
                  <a:pt x="0" y="19823"/>
                </a:lnTo>
                <a:cubicBezTo>
                  <a:pt x="0" y="20805"/>
                  <a:pt x="626" y="21600"/>
                  <a:pt x="1399" y="21600"/>
                </a:cubicBezTo>
                <a:lnTo>
                  <a:pt x="20201" y="21600"/>
                </a:lnTo>
                <a:cubicBezTo>
                  <a:pt x="20974" y="21600"/>
                  <a:pt x="21600" y="20805"/>
                  <a:pt x="21600" y="19823"/>
                </a:cubicBezTo>
                <a:lnTo>
                  <a:pt x="21600" y="6462"/>
                </a:lnTo>
                <a:cubicBezTo>
                  <a:pt x="21600" y="5481"/>
                  <a:pt x="20974" y="4685"/>
                  <a:pt x="20201" y="4685"/>
                </a:cubicBezTo>
                <a:lnTo>
                  <a:pt x="11131" y="4685"/>
                </a:lnTo>
                <a:lnTo>
                  <a:pt x="10720" y="0"/>
                </a:lnTo>
                <a:close/>
              </a:path>
            </a:pathLst>
          </a:custGeom>
          <a:solidFill>
            <a:srgbClr val="C0C0C0"/>
          </a:solidFill>
          <a:ln w="12700">
            <a:miter lim="400000"/>
          </a:ln>
          <a:extLst>
            <a:ext uri="{C572A759-6A51-4108-AA02-DFA0A04FC94B}">
              <ma14:wrappingTextBoxFlag xmlns="" xmlns:ma14="http://schemas.microsoft.com/office/mac/drawingml/2011/main" val="1"/>
            </a:ext>
          </a:extLst>
        </p:spPr>
        <p:txBody>
          <a:bodyPr lIns="32004" tIns="32004" rIns="32004" bIns="32004" anchor="ctr"/>
          <a:lstStyle/>
          <a:p>
            <a:pPr>
              <a:lnSpc>
                <a:spcPct val="90000"/>
              </a:lnSpc>
              <a:defRPr sz="4700" b="1">
                <a:solidFill>
                  <a:srgbClr val="FFFFFF"/>
                </a:solidFill>
                <a:latin typeface="Source Sans Pro"/>
                <a:ea typeface="Source Sans Pro"/>
                <a:cs typeface="Source Sans Pro"/>
                <a:sym typeface="Source Sans Pro"/>
              </a:defRPr>
            </a:pPr>
            <a:r>
              <a:rPr sz="2000" dirty="0">
                <a:latin typeface="+mn-lt"/>
              </a:rPr>
              <a:t>column to use for </a:t>
            </a:r>
            <a:r>
              <a:rPr lang="en-US" sz="2000" dirty="0" err="1">
                <a:latin typeface="+mn-lt"/>
              </a:rPr>
              <a:t>values_from</a:t>
            </a:r>
            <a:r>
              <a:rPr sz="2000" dirty="0">
                <a:latin typeface="+mn-lt"/>
              </a:rPr>
              <a:t> </a:t>
            </a:r>
          </a:p>
          <a:p>
            <a:pPr>
              <a:lnSpc>
                <a:spcPct val="90000"/>
              </a:lnSpc>
              <a:defRPr sz="4700" b="1">
                <a:solidFill>
                  <a:srgbClr val="FFFFFF"/>
                </a:solidFill>
                <a:latin typeface="Source Sans Pro"/>
                <a:ea typeface="Source Sans Pro"/>
                <a:cs typeface="Source Sans Pro"/>
                <a:sym typeface="Source Sans Pro"/>
              </a:defRPr>
            </a:pPr>
            <a:r>
              <a:rPr sz="2000" b="0" dirty="0">
                <a:latin typeface="+mn-lt"/>
              </a:rPr>
              <a:t>(becomes new </a:t>
            </a:r>
          </a:p>
          <a:p>
            <a:pPr>
              <a:lnSpc>
                <a:spcPct val="90000"/>
              </a:lnSpc>
              <a:defRPr sz="4700" b="1">
                <a:solidFill>
                  <a:srgbClr val="FFFFFF"/>
                </a:solidFill>
                <a:latin typeface="Source Sans Pro"/>
                <a:ea typeface="Source Sans Pro"/>
                <a:cs typeface="Source Sans Pro"/>
                <a:sym typeface="Source Sans Pro"/>
              </a:defRPr>
            </a:pPr>
            <a:r>
              <a:rPr sz="2000" b="0" dirty="0">
                <a:latin typeface="+mn-lt"/>
              </a:rPr>
              <a:t>column cells)</a:t>
            </a:r>
          </a:p>
        </p:txBody>
      </p:sp>
      <p:sp>
        <p:nvSpPr>
          <p:cNvPr id="2" name="Title 1"/>
          <p:cNvSpPr>
            <a:spLocks noGrp="1"/>
          </p:cNvSpPr>
          <p:nvPr>
            <p:ph type="title"/>
          </p:nvPr>
        </p:nvSpPr>
        <p:spPr/>
        <p:txBody>
          <a:bodyPr/>
          <a:lstStyle/>
          <a:p>
            <a:r>
              <a:rPr lang="en-US" dirty="0" err="1"/>
              <a:t>pivot_wider</a:t>
            </a:r>
            <a:r>
              <a:rPr lang="en-US" dirty="0"/>
              <a:t>()</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 name="pollution %&gt;% spread(size, amount)"/>
          <p:cNvSpPr txBox="1"/>
          <p:nvPr/>
        </p:nvSpPr>
        <p:spPr>
          <a:xfrm>
            <a:off x="356421" y="362275"/>
            <a:ext cx="8330379" cy="475925"/>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rmAutofit fontScale="55000" lnSpcReduction="20000"/>
          </a:bodyPr>
          <a:lstStyle>
            <a:lvl1pPr algn="l">
              <a:spcBef>
                <a:spcPts val="1500"/>
              </a:spcBef>
              <a:defRPr sz="4700">
                <a:latin typeface="Monaco"/>
                <a:ea typeface="Monaco"/>
                <a:cs typeface="Monaco"/>
                <a:sym typeface="Monaco"/>
              </a:defRPr>
            </a:lvl1pPr>
          </a:lstStyle>
          <a:p>
            <a:r>
              <a:rPr dirty="0">
                <a:latin typeface="Miriam Fixed" panose="020B0509050101010101" pitchFamily="49" charset="-79"/>
                <a:cs typeface="Miriam Fixed" panose="020B0509050101010101" pitchFamily="49" charset="-79"/>
              </a:rPr>
              <a:t>pollution %&gt;% </a:t>
            </a:r>
            <a:r>
              <a:rPr lang="en-US" dirty="0" err="1">
                <a:latin typeface="Miriam Fixed" panose="020B0509050101010101" pitchFamily="49" charset="-79"/>
                <a:cs typeface="Miriam Fixed" panose="020B0509050101010101" pitchFamily="49" charset="-79"/>
              </a:rPr>
              <a:t>pivot_wider</a:t>
            </a:r>
            <a:r>
              <a:rPr dirty="0">
                <a:latin typeface="Miriam Fixed" panose="020B0509050101010101" pitchFamily="49" charset="-79"/>
                <a:cs typeface="Miriam Fixed" panose="020B0509050101010101" pitchFamily="49" charset="-79"/>
              </a:rPr>
              <a:t>(size, amount)</a:t>
            </a:r>
          </a:p>
        </p:txBody>
      </p:sp>
      <p:sp>
        <p:nvSpPr>
          <p:cNvPr id="769" name="city  size amount…"/>
          <p:cNvSpPr txBox="1"/>
          <p:nvPr/>
        </p:nvSpPr>
        <p:spPr>
          <a:xfrm>
            <a:off x="277110" y="1515998"/>
            <a:ext cx="3798532" cy="3920235"/>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rmAutofit/>
          </a:bodyPr>
          <a:lstStyle/>
          <a:p>
            <a:pPr algn="l">
              <a:spcBef>
                <a:spcPts val="630"/>
              </a:spcBef>
              <a:defRPr sz="4700">
                <a:latin typeface="Monaco"/>
                <a:ea typeface="Monaco"/>
                <a:cs typeface="Monaco"/>
                <a:sym typeface="Monaco"/>
              </a:defRPr>
            </a:pPr>
            <a:r>
              <a:rPr sz="2800" dirty="0"/>
              <a:t>   city  size amount</a:t>
            </a:r>
          </a:p>
          <a:p>
            <a:pPr algn="l">
              <a:spcBef>
                <a:spcPts val="630"/>
              </a:spcBef>
              <a:defRPr sz="4700">
                <a:latin typeface="Monaco"/>
                <a:ea typeface="Monaco"/>
                <a:cs typeface="Monaco"/>
                <a:sym typeface="Monaco"/>
              </a:defRPr>
            </a:pPr>
            <a:r>
              <a:rPr sz="2800" dirty="0"/>
              <a:t>1 New York large     23</a:t>
            </a:r>
          </a:p>
          <a:p>
            <a:pPr algn="l">
              <a:spcBef>
                <a:spcPts val="630"/>
              </a:spcBef>
              <a:defRPr sz="4700">
                <a:latin typeface="Monaco"/>
                <a:ea typeface="Monaco"/>
                <a:cs typeface="Monaco"/>
                <a:sym typeface="Monaco"/>
              </a:defRPr>
            </a:pPr>
            <a:r>
              <a:rPr sz="2800" dirty="0"/>
              <a:t>2 New York small    14</a:t>
            </a:r>
          </a:p>
          <a:p>
            <a:pPr algn="l">
              <a:spcBef>
                <a:spcPts val="630"/>
              </a:spcBef>
              <a:defRPr sz="4700">
                <a:latin typeface="Monaco"/>
                <a:ea typeface="Monaco"/>
                <a:cs typeface="Monaco"/>
                <a:sym typeface="Monaco"/>
              </a:defRPr>
            </a:pPr>
            <a:r>
              <a:rPr sz="2800" dirty="0"/>
              <a:t>3 London large     </a:t>
            </a:r>
            <a:r>
              <a:rPr lang="en-US" sz="2800" dirty="0"/>
              <a:t>   </a:t>
            </a:r>
            <a:r>
              <a:rPr sz="2800" dirty="0"/>
              <a:t>22</a:t>
            </a:r>
          </a:p>
          <a:p>
            <a:pPr algn="l">
              <a:spcBef>
                <a:spcPts val="630"/>
              </a:spcBef>
              <a:defRPr sz="4700">
                <a:latin typeface="Monaco"/>
                <a:ea typeface="Monaco"/>
                <a:cs typeface="Monaco"/>
                <a:sym typeface="Monaco"/>
              </a:defRPr>
            </a:pPr>
            <a:r>
              <a:rPr sz="2800" dirty="0"/>
              <a:t>4 London small     </a:t>
            </a:r>
            <a:r>
              <a:rPr lang="en-US" sz="2800" dirty="0"/>
              <a:t>  </a:t>
            </a:r>
            <a:r>
              <a:rPr sz="2800" dirty="0"/>
              <a:t>16</a:t>
            </a:r>
          </a:p>
          <a:p>
            <a:pPr algn="l">
              <a:spcBef>
                <a:spcPts val="630"/>
              </a:spcBef>
              <a:defRPr sz="4700">
                <a:latin typeface="Monaco"/>
                <a:ea typeface="Monaco"/>
                <a:cs typeface="Monaco"/>
                <a:sym typeface="Monaco"/>
              </a:defRPr>
            </a:pPr>
            <a:r>
              <a:rPr sz="2800" dirty="0"/>
              <a:t>5 Beijing large    </a:t>
            </a:r>
            <a:r>
              <a:rPr lang="en-US" sz="2800" dirty="0"/>
              <a:t>   </a:t>
            </a:r>
            <a:r>
              <a:rPr sz="2800" dirty="0"/>
              <a:t>121</a:t>
            </a:r>
          </a:p>
          <a:p>
            <a:pPr algn="l">
              <a:spcBef>
                <a:spcPts val="630"/>
              </a:spcBef>
              <a:defRPr sz="4700">
                <a:latin typeface="Monaco"/>
                <a:ea typeface="Monaco"/>
                <a:cs typeface="Monaco"/>
                <a:sym typeface="Monaco"/>
              </a:defRPr>
            </a:pPr>
            <a:r>
              <a:rPr sz="2800" dirty="0"/>
              <a:t>6 Beijing small     </a:t>
            </a:r>
            <a:r>
              <a:rPr lang="en-US" sz="2800" dirty="0"/>
              <a:t>   </a:t>
            </a:r>
            <a:r>
              <a:rPr sz="2800" dirty="0"/>
              <a:t>56</a:t>
            </a:r>
          </a:p>
        </p:txBody>
      </p:sp>
      <p:sp>
        <p:nvSpPr>
          <p:cNvPr id="770" name="city large small…"/>
          <p:cNvSpPr txBox="1"/>
          <p:nvPr/>
        </p:nvSpPr>
        <p:spPr>
          <a:xfrm>
            <a:off x="4998640" y="1492255"/>
            <a:ext cx="3535760" cy="2116182"/>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700">
                <a:latin typeface="Monaco"/>
                <a:ea typeface="Monaco"/>
                <a:cs typeface="Monaco"/>
                <a:sym typeface="Monaco"/>
              </a:defRPr>
            </a:pPr>
            <a:r>
              <a:rPr sz="2500" dirty="0"/>
              <a:t>      city large small</a:t>
            </a:r>
          </a:p>
          <a:p>
            <a:pPr algn="l">
              <a:spcBef>
                <a:spcPts val="630"/>
              </a:spcBef>
              <a:defRPr sz="4700">
                <a:latin typeface="Monaco"/>
                <a:ea typeface="Monaco"/>
                <a:cs typeface="Monaco"/>
                <a:sym typeface="Monaco"/>
              </a:defRPr>
            </a:pPr>
            <a:r>
              <a:rPr sz="2500" dirty="0"/>
              <a:t>1  Beijing   </a:t>
            </a:r>
            <a:r>
              <a:rPr lang="en-US" sz="2500" dirty="0"/>
              <a:t>   </a:t>
            </a:r>
            <a:r>
              <a:rPr sz="2500" dirty="0"/>
              <a:t>121    </a:t>
            </a:r>
            <a:r>
              <a:rPr lang="en-US" sz="2500" dirty="0"/>
              <a:t> </a:t>
            </a:r>
            <a:r>
              <a:rPr sz="2500" dirty="0"/>
              <a:t>56</a:t>
            </a:r>
          </a:p>
          <a:p>
            <a:pPr algn="l">
              <a:spcBef>
                <a:spcPts val="630"/>
              </a:spcBef>
              <a:defRPr sz="4700">
                <a:latin typeface="Monaco"/>
                <a:ea typeface="Monaco"/>
                <a:cs typeface="Monaco"/>
                <a:sym typeface="Monaco"/>
              </a:defRPr>
            </a:pPr>
            <a:r>
              <a:rPr sz="2500" dirty="0"/>
              <a:t>2  London    </a:t>
            </a:r>
            <a:r>
              <a:rPr lang="en-US" sz="2500" dirty="0"/>
              <a:t>   </a:t>
            </a:r>
            <a:r>
              <a:rPr sz="2500" dirty="0"/>
              <a:t>22    16</a:t>
            </a:r>
          </a:p>
          <a:p>
            <a:pPr algn="l">
              <a:spcBef>
                <a:spcPts val="630"/>
              </a:spcBef>
              <a:defRPr sz="4700">
                <a:latin typeface="Monaco"/>
                <a:ea typeface="Monaco"/>
                <a:cs typeface="Monaco"/>
                <a:sym typeface="Monaco"/>
              </a:defRPr>
            </a:pPr>
            <a:r>
              <a:rPr sz="2500" dirty="0"/>
              <a:t>3 </a:t>
            </a:r>
            <a:r>
              <a:rPr lang="en-US" sz="2500" dirty="0"/>
              <a:t> </a:t>
            </a:r>
            <a:r>
              <a:rPr sz="2500" dirty="0"/>
              <a:t>New York  </a:t>
            </a:r>
            <a:r>
              <a:rPr lang="en-US" sz="2500" dirty="0"/>
              <a:t> </a:t>
            </a:r>
            <a:r>
              <a:rPr sz="2500" dirty="0"/>
              <a:t>23    </a:t>
            </a:r>
            <a:r>
              <a:rPr lang="en-US" sz="2500" dirty="0"/>
              <a:t> </a:t>
            </a:r>
            <a:r>
              <a:rPr sz="2500" dirty="0"/>
              <a:t>14</a:t>
            </a:r>
          </a:p>
        </p:txBody>
      </p:sp>
      <p:sp>
        <p:nvSpPr>
          <p:cNvPr id="771" name="Arrow"/>
          <p:cNvSpPr/>
          <p:nvPr/>
        </p:nvSpPr>
        <p:spPr>
          <a:xfrm>
            <a:off x="4101382" y="2390920"/>
            <a:ext cx="699218" cy="428480"/>
          </a:xfrm>
          <a:prstGeom prst="rightArrow">
            <a:avLst>
              <a:gd name="adj1" fmla="val 48299"/>
              <a:gd name="adj2" fmla="val 59582"/>
            </a:avLst>
          </a:prstGeom>
          <a:solidFill>
            <a:schemeClr val="accent1">
              <a:alpha val="80000"/>
            </a:schemeClr>
          </a:solidFill>
          <a:ln w="12700">
            <a:miter lim="400000"/>
          </a:ln>
        </p:spPr>
        <p:txBody>
          <a:bodyPr lIns="30004" tIns="30004" rIns="30004" bIns="30004" anchor="ctr"/>
          <a:lstStyle/>
          <a:p>
            <a:pPr>
              <a:defRPr sz="7000">
                <a:solidFill>
                  <a:srgbClr val="FFFFFF"/>
                </a:solidFill>
                <a:latin typeface="Source Sans Pro"/>
                <a:ea typeface="Source Sans Pro"/>
                <a:cs typeface="Source Sans Pro"/>
                <a:sym typeface="Source Sans Pro"/>
              </a:defRPr>
            </a:pPr>
            <a:endParaRP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7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0" grpId="0" animBg="1" advAuto="0"/>
      <p:bldP spid="771" grpId="0" animBg="1" advAuto="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r>
              <a:rPr lang="en-US" dirty="0"/>
              <a:t>Most tidyverse functions are made to work with LONG (tidy) data, so it is often better to wait till near the end of the code to shift to WIDE data if needed for output</a:t>
            </a:r>
          </a:p>
          <a:p>
            <a:endParaRPr lang="en-US" dirty="0"/>
          </a:p>
          <a:p>
            <a:r>
              <a:rPr lang="en-US" dirty="0"/>
              <a:t>Make sure to SELECT all the columns you need before a </a:t>
            </a:r>
            <a:r>
              <a:rPr lang="en-US" i="1" dirty="0" err="1"/>
              <a:t>pivot_wider</a:t>
            </a:r>
            <a:r>
              <a:rPr lang="en-US" dirty="0"/>
              <a:t> to remove columns that may cause problems (duplicates)</a:t>
            </a:r>
          </a:p>
          <a:p>
            <a:endParaRPr lang="en-US" dirty="0"/>
          </a:p>
          <a:p>
            <a:r>
              <a:rPr lang="en-US" dirty="0"/>
              <a:t>New change! You CAN </a:t>
            </a:r>
            <a:r>
              <a:rPr lang="en-US" i="1" dirty="0" err="1"/>
              <a:t>pivot_wider</a:t>
            </a:r>
            <a:r>
              <a:rPr lang="en-US" i="1" dirty="0"/>
              <a:t> </a:t>
            </a:r>
            <a:r>
              <a:rPr lang="en-US" dirty="0"/>
              <a:t>more than one column! The </a:t>
            </a:r>
            <a:r>
              <a:rPr lang="en-US" i="1" dirty="0" err="1"/>
              <a:t>pivot_wider</a:t>
            </a:r>
            <a:r>
              <a:rPr lang="en-US" i="1" dirty="0"/>
              <a:t> </a:t>
            </a:r>
            <a:r>
              <a:rPr lang="en-US" dirty="0"/>
              <a:t>help file has information on how to do this,</a:t>
            </a:r>
          </a:p>
          <a:p>
            <a:pPr marL="0" indent="0">
              <a:buNone/>
            </a:pPr>
            <a:endParaRPr lang="en-US" dirty="0"/>
          </a:p>
        </p:txBody>
      </p:sp>
      <p:sp>
        <p:nvSpPr>
          <p:cNvPr id="4" name="Title 3"/>
          <p:cNvSpPr>
            <a:spLocks noGrp="1"/>
          </p:cNvSpPr>
          <p:nvPr>
            <p:ph type="title"/>
          </p:nvPr>
        </p:nvSpPr>
        <p:spPr/>
        <p:txBody>
          <a:bodyPr/>
          <a:lstStyle/>
          <a:p>
            <a:r>
              <a:rPr lang="en-US" dirty="0" err="1"/>
              <a:t>pivot_wider</a:t>
            </a:r>
            <a:r>
              <a:rPr lang="en-US" dirty="0"/>
              <a:t> Tips and Tricks</a:t>
            </a:r>
          </a:p>
        </p:txBody>
      </p:sp>
    </p:spTree>
    <p:extLst>
      <p:ext uri="{BB962C8B-B14F-4D97-AF65-F5344CB8AC3E}">
        <p14:creationId xmlns:p14="http://schemas.microsoft.com/office/powerpoint/2010/main" val="308986846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35DBDB-F187-41A2-AFC9-67850D908082}"/>
              </a:ext>
            </a:extLst>
          </p:cNvPr>
          <p:cNvSpPr>
            <a:spLocks noGrp="1"/>
          </p:cNvSpPr>
          <p:nvPr>
            <p:ph type="title"/>
          </p:nvPr>
        </p:nvSpPr>
        <p:spPr/>
        <p:txBody>
          <a:bodyPr/>
          <a:lstStyle/>
          <a:p>
            <a:r>
              <a:rPr lang="en-US" dirty="0" err="1"/>
              <a:t>wide_fail</a:t>
            </a:r>
            <a:endParaRPr lang="en-US" dirty="0"/>
          </a:p>
        </p:txBody>
      </p:sp>
      <p:pic>
        <p:nvPicPr>
          <p:cNvPr id="4" name="Picture 3">
            <a:extLst>
              <a:ext uri="{FF2B5EF4-FFF2-40B4-BE49-F238E27FC236}">
                <a16:creationId xmlns:a16="http://schemas.microsoft.com/office/drawing/2014/main" id="{6B51E42D-C098-46EA-9347-91E87591FBED}"/>
              </a:ext>
            </a:extLst>
          </p:cNvPr>
          <p:cNvPicPr>
            <a:picLocks noChangeAspect="1"/>
          </p:cNvPicPr>
          <p:nvPr/>
        </p:nvPicPr>
        <p:blipFill rotWithShape="1">
          <a:blip r:embed="rId2"/>
          <a:srcRect l="3334" t="39630" r="49998" b="41111"/>
          <a:stretch/>
        </p:blipFill>
        <p:spPr>
          <a:xfrm>
            <a:off x="304800" y="2895600"/>
            <a:ext cx="8206154" cy="1905000"/>
          </a:xfrm>
          <a:prstGeom prst="rect">
            <a:avLst/>
          </a:prstGeom>
        </p:spPr>
      </p:pic>
      <p:sp>
        <p:nvSpPr>
          <p:cNvPr id="5" name="TextBox 4">
            <a:extLst>
              <a:ext uri="{FF2B5EF4-FFF2-40B4-BE49-F238E27FC236}">
                <a16:creationId xmlns:a16="http://schemas.microsoft.com/office/drawing/2014/main" id="{76953D2A-E760-4C4B-9A94-DD49CABE8F66}"/>
              </a:ext>
            </a:extLst>
          </p:cNvPr>
          <p:cNvSpPr txBox="1"/>
          <p:nvPr/>
        </p:nvSpPr>
        <p:spPr>
          <a:xfrm>
            <a:off x="304800" y="914400"/>
            <a:ext cx="8534400" cy="1569660"/>
          </a:xfrm>
          <a:prstGeom prst="rect">
            <a:avLst/>
          </a:prstGeom>
          <a:noFill/>
        </p:spPr>
        <p:txBody>
          <a:bodyPr wrap="square" rtlCol="0">
            <a:spAutoFit/>
          </a:bodyPr>
          <a:lstStyle/>
          <a:p>
            <a:pPr algn="l"/>
            <a:r>
              <a:rPr lang="en-US" dirty="0"/>
              <a:t>Make sure to SELECT all the columns you need before a </a:t>
            </a:r>
            <a:r>
              <a:rPr lang="en-US" i="1" dirty="0" err="1"/>
              <a:t>pivot_wider</a:t>
            </a:r>
            <a:r>
              <a:rPr lang="en-US" dirty="0"/>
              <a:t> to remove columns that may cause problems (duplicates)</a:t>
            </a:r>
          </a:p>
          <a:p>
            <a:pPr algn="l"/>
            <a:endParaRPr lang="en-US" dirty="0"/>
          </a:p>
        </p:txBody>
      </p:sp>
    </p:spTree>
    <p:extLst>
      <p:ext uri="{BB962C8B-B14F-4D97-AF65-F5344CB8AC3E}">
        <p14:creationId xmlns:p14="http://schemas.microsoft.com/office/powerpoint/2010/main" val="177436832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35DBDB-F187-41A2-AFC9-67850D908082}"/>
              </a:ext>
            </a:extLst>
          </p:cNvPr>
          <p:cNvSpPr>
            <a:spLocks noGrp="1"/>
          </p:cNvSpPr>
          <p:nvPr>
            <p:ph type="title"/>
          </p:nvPr>
        </p:nvSpPr>
        <p:spPr/>
        <p:txBody>
          <a:bodyPr/>
          <a:lstStyle/>
          <a:p>
            <a:r>
              <a:rPr lang="en-US" dirty="0" err="1"/>
              <a:t>wide_fail</a:t>
            </a:r>
            <a:endParaRPr lang="en-US" dirty="0"/>
          </a:p>
        </p:txBody>
      </p:sp>
      <p:sp>
        <p:nvSpPr>
          <p:cNvPr id="5" name="TextBox 4">
            <a:extLst>
              <a:ext uri="{FF2B5EF4-FFF2-40B4-BE49-F238E27FC236}">
                <a16:creationId xmlns:a16="http://schemas.microsoft.com/office/drawing/2014/main" id="{76953D2A-E760-4C4B-9A94-DD49CABE8F66}"/>
              </a:ext>
            </a:extLst>
          </p:cNvPr>
          <p:cNvSpPr txBox="1"/>
          <p:nvPr/>
        </p:nvSpPr>
        <p:spPr>
          <a:xfrm>
            <a:off x="304800" y="914400"/>
            <a:ext cx="8534400" cy="1569660"/>
          </a:xfrm>
          <a:prstGeom prst="rect">
            <a:avLst/>
          </a:prstGeom>
          <a:noFill/>
        </p:spPr>
        <p:txBody>
          <a:bodyPr wrap="square" rtlCol="0">
            <a:spAutoFit/>
          </a:bodyPr>
          <a:lstStyle/>
          <a:p>
            <a:pPr algn="l"/>
            <a:r>
              <a:rPr lang="en-US" dirty="0"/>
              <a:t>Make sure to SELECT all the columns you need before a </a:t>
            </a:r>
            <a:r>
              <a:rPr lang="en-US" i="1" dirty="0" err="1"/>
              <a:t>pivot_wider</a:t>
            </a:r>
            <a:r>
              <a:rPr lang="en-US" dirty="0"/>
              <a:t> to remove columns that may cause problems (duplicates)</a:t>
            </a:r>
          </a:p>
          <a:p>
            <a:pPr algn="l"/>
            <a:endParaRPr lang="en-US" dirty="0"/>
          </a:p>
        </p:txBody>
      </p:sp>
      <p:graphicFrame>
        <p:nvGraphicFramePr>
          <p:cNvPr id="2" name="Table 1">
            <a:extLst>
              <a:ext uri="{FF2B5EF4-FFF2-40B4-BE49-F238E27FC236}">
                <a16:creationId xmlns:a16="http://schemas.microsoft.com/office/drawing/2014/main" id="{692B2955-AD11-45F4-A62A-970B02B6AC29}"/>
              </a:ext>
            </a:extLst>
          </p:cNvPr>
          <p:cNvGraphicFramePr>
            <a:graphicFrameLocks noGrp="1"/>
          </p:cNvGraphicFramePr>
          <p:nvPr/>
        </p:nvGraphicFramePr>
        <p:xfrm>
          <a:off x="762000" y="4029302"/>
          <a:ext cx="6890584" cy="1761898"/>
        </p:xfrm>
        <a:graphic>
          <a:graphicData uri="http://schemas.openxmlformats.org/drawingml/2006/table">
            <a:tbl>
              <a:tblPr/>
              <a:tblGrid>
                <a:gridCol w="1722646">
                  <a:extLst>
                    <a:ext uri="{9D8B030D-6E8A-4147-A177-3AD203B41FA5}">
                      <a16:colId xmlns:a16="http://schemas.microsoft.com/office/drawing/2014/main" val="2975181321"/>
                    </a:ext>
                  </a:extLst>
                </a:gridCol>
                <a:gridCol w="1722646">
                  <a:extLst>
                    <a:ext uri="{9D8B030D-6E8A-4147-A177-3AD203B41FA5}">
                      <a16:colId xmlns:a16="http://schemas.microsoft.com/office/drawing/2014/main" val="2281591891"/>
                    </a:ext>
                  </a:extLst>
                </a:gridCol>
                <a:gridCol w="1722646">
                  <a:extLst>
                    <a:ext uri="{9D8B030D-6E8A-4147-A177-3AD203B41FA5}">
                      <a16:colId xmlns:a16="http://schemas.microsoft.com/office/drawing/2014/main" val="2756055215"/>
                    </a:ext>
                  </a:extLst>
                </a:gridCol>
                <a:gridCol w="1722646">
                  <a:extLst>
                    <a:ext uri="{9D8B030D-6E8A-4147-A177-3AD203B41FA5}">
                      <a16:colId xmlns:a16="http://schemas.microsoft.com/office/drawing/2014/main" val="45102707"/>
                    </a:ext>
                  </a:extLst>
                </a:gridCol>
              </a:tblGrid>
              <a:tr h="578860">
                <a:tc>
                  <a:txBody>
                    <a:bodyPr/>
                    <a:lstStyle/>
                    <a:p>
                      <a:pPr algn="l"/>
                      <a:r>
                        <a:rPr lang="en-US" sz="2400" b="1" dirty="0">
                          <a:effectLst/>
                        </a:rPr>
                        <a:t>school</a:t>
                      </a:r>
                    </a:p>
                  </a:txBody>
                  <a:tcPr marL="42879" marR="42879" marT="42879" marB="21439" anchor="ctr"/>
                </a:tc>
                <a:tc>
                  <a:txBody>
                    <a:bodyPr/>
                    <a:lstStyle/>
                    <a:p>
                      <a:pPr algn="l"/>
                      <a:r>
                        <a:rPr lang="en-US" sz="2400" b="1" dirty="0">
                          <a:effectLst/>
                        </a:rPr>
                        <a:t>teacher</a:t>
                      </a:r>
                    </a:p>
                  </a:txBody>
                  <a:tcPr marL="42879" marR="42879" marT="42879" marB="21439" anchor="ctr"/>
                </a:tc>
                <a:tc>
                  <a:txBody>
                    <a:bodyPr/>
                    <a:lstStyle/>
                    <a:p>
                      <a:pPr algn="r"/>
                      <a:r>
                        <a:rPr lang="en-US" sz="2400" b="1" dirty="0">
                          <a:effectLst/>
                        </a:rPr>
                        <a:t>ELA</a:t>
                      </a:r>
                    </a:p>
                  </a:txBody>
                  <a:tcPr marL="42879" marR="42879" marT="42879" marB="21439" anchor="ctr"/>
                </a:tc>
                <a:tc>
                  <a:txBody>
                    <a:bodyPr/>
                    <a:lstStyle/>
                    <a:p>
                      <a:pPr algn="r"/>
                      <a:r>
                        <a:rPr lang="en-US" sz="2400" b="1" dirty="0">
                          <a:effectLst/>
                        </a:rPr>
                        <a:t>MAT</a:t>
                      </a:r>
                    </a:p>
                  </a:txBody>
                  <a:tcPr marL="42879" marR="42879" marT="42879" marB="21439" anchor="ctr"/>
                </a:tc>
                <a:extLst>
                  <a:ext uri="{0D108BD9-81ED-4DB2-BD59-A6C34878D82A}">
                    <a16:rowId xmlns:a16="http://schemas.microsoft.com/office/drawing/2014/main" val="2955322525"/>
                  </a:ext>
                </a:extLst>
              </a:tr>
              <a:tr h="185807">
                <a:tc>
                  <a:txBody>
                    <a:bodyPr/>
                    <a:lstStyle/>
                    <a:p>
                      <a:pPr algn="l"/>
                      <a:r>
                        <a:rPr lang="en-US" sz="2400">
                          <a:effectLst/>
                        </a:rPr>
                        <a:t>UCC</a:t>
                      </a:r>
                    </a:p>
                  </a:txBody>
                  <a:tcPr marL="42879" marR="42879" marT="14293" marB="14293" anchor="ctr"/>
                </a:tc>
                <a:tc>
                  <a:txBody>
                    <a:bodyPr/>
                    <a:lstStyle/>
                    <a:p>
                      <a:pPr algn="l"/>
                      <a:r>
                        <a:rPr lang="en-US" sz="2400">
                          <a:effectLst/>
                        </a:rPr>
                        <a:t>A</a:t>
                      </a:r>
                    </a:p>
                  </a:txBody>
                  <a:tcPr marL="42879" marR="42879" marT="14293" marB="14293" anchor="ctr"/>
                </a:tc>
                <a:tc>
                  <a:txBody>
                    <a:bodyPr/>
                    <a:lstStyle/>
                    <a:p>
                      <a:pPr algn="r"/>
                      <a:r>
                        <a:rPr lang="en-US" sz="2400">
                          <a:effectLst/>
                        </a:rPr>
                        <a:t>0.92</a:t>
                      </a:r>
                    </a:p>
                  </a:txBody>
                  <a:tcPr marL="42879" marR="42879" marT="14293" marB="14293" anchor="ctr"/>
                </a:tc>
                <a:tc>
                  <a:txBody>
                    <a:bodyPr/>
                    <a:lstStyle/>
                    <a:p>
                      <a:pPr algn="r"/>
                      <a:r>
                        <a:rPr lang="en-US" sz="2400">
                          <a:effectLst/>
                        </a:rPr>
                        <a:t>NA</a:t>
                      </a:r>
                      <a:endParaRPr lang="en-US" sz="2400" i="1">
                        <a:effectLst/>
                      </a:endParaRPr>
                    </a:p>
                  </a:txBody>
                  <a:tcPr marL="42879" marR="42879" marT="14293" marB="14293" anchor="ctr"/>
                </a:tc>
                <a:extLst>
                  <a:ext uri="{0D108BD9-81ED-4DB2-BD59-A6C34878D82A}">
                    <a16:rowId xmlns:a16="http://schemas.microsoft.com/office/drawing/2014/main" val="1665119968"/>
                  </a:ext>
                </a:extLst>
              </a:tr>
              <a:tr h="185807">
                <a:tc>
                  <a:txBody>
                    <a:bodyPr/>
                    <a:lstStyle/>
                    <a:p>
                      <a:pPr algn="l"/>
                      <a:r>
                        <a:rPr lang="en-US" sz="2400">
                          <a:effectLst/>
                        </a:rPr>
                        <a:t>UCC</a:t>
                      </a:r>
                    </a:p>
                  </a:txBody>
                  <a:tcPr marL="42879" marR="42879" marT="14293" marB="14293" anchor="ctr"/>
                </a:tc>
                <a:tc>
                  <a:txBody>
                    <a:bodyPr/>
                    <a:lstStyle/>
                    <a:p>
                      <a:pPr algn="l"/>
                      <a:r>
                        <a:rPr lang="en-US" sz="2400">
                          <a:effectLst/>
                        </a:rPr>
                        <a:t>B</a:t>
                      </a:r>
                    </a:p>
                  </a:txBody>
                  <a:tcPr marL="42879" marR="42879" marT="14293" marB="14293" anchor="ctr"/>
                </a:tc>
                <a:tc>
                  <a:txBody>
                    <a:bodyPr/>
                    <a:lstStyle/>
                    <a:p>
                      <a:pPr algn="r"/>
                      <a:r>
                        <a:rPr lang="en-US" sz="2400">
                          <a:effectLst/>
                        </a:rPr>
                        <a:t>0.91</a:t>
                      </a:r>
                    </a:p>
                  </a:txBody>
                  <a:tcPr marL="42879" marR="42879" marT="14293" marB="14293" anchor="ctr"/>
                </a:tc>
                <a:tc>
                  <a:txBody>
                    <a:bodyPr/>
                    <a:lstStyle/>
                    <a:p>
                      <a:pPr algn="r"/>
                      <a:r>
                        <a:rPr lang="en-US" sz="2400">
                          <a:effectLst/>
                        </a:rPr>
                        <a:t>0.99</a:t>
                      </a:r>
                    </a:p>
                  </a:txBody>
                  <a:tcPr marL="42879" marR="42879" marT="14293" marB="14293" anchor="ctr"/>
                </a:tc>
                <a:extLst>
                  <a:ext uri="{0D108BD9-81ED-4DB2-BD59-A6C34878D82A}">
                    <a16:rowId xmlns:a16="http://schemas.microsoft.com/office/drawing/2014/main" val="2376813291"/>
                  </a:ext>
                </a:extLst>
              </a:tr>
              <a:tr h="343028">
                <a:tc>
                  <a:txBody>
                    <a:bodyPr/>
                    <a:lstStyle/>
                    <a:p>
                      <a:pPr algn="l"/>
                      <a:r>
                        <a:rPr lang="en-US" sz="2400">
                          <a:effectLst/>
                        </a:rPr>
                        <a:t>UPC</a:t>
                      </a:r>
                    </a:p>
                  </a:txBody>
                  <a:tcPr marL="42879" marR="42879" marT="14293" marB="14293" anchor="ctr"/>
                </a:tc>
                <a:tc>
                  <a:txBody>
                    <a:bodyPr/>
                    <a:lstStyle/>
                    <a:p>
                      <a:pPr algn="l"/>
                      <a:r>
                        <a:rPr lang="en-US" sz="2400">
                          <a:effectLst/>
                        </a:rPr>
                        <a:t>A</a:t>
                      </a:r>
                    </a:p>
                  </a:txBody>
                  <a:tcPr marL="42879" marR="42879" marT="14293" marB="14293" anchor="ctr"/>
                </a:tc>
                <a:tc>
                  <a:txBody>
                    <a:bodyPr/>
                    <a:lstStyle/>
                    <a:p>
                      <a:pPr algn="r"/>
                      <a:r>
                        <a:rPr lang="en-US" sz="2400">
                          <a:effectLst/>
                        </a:rPr>
                        <a:t>NA</a:t>
                      </a:r>
                      <a:endParaRPr lang="en-US" sz="2400" i="1">
                        <a:effectLst/>
                      </a:endParaRPr>
                    </a:p>
                  </a:txBody>
                  <a:tcPr marL="42879" marR="42879" marT="14293" marB="14293" anchor="ctr"/>
                </a:tc>
                <a:tc>
                  <a:txBody>
                    <a:bodyPr/>
                    <a:lstStyle/>
                    <a:p>
                      <a:pPr algn="r"/>
                      <a:r>
                        <a:rPr lang="en-US" sz="2400" dirty="0">
                          <a:effectLst/>
                        </a:rPr>
                        <a:t>0.90</a:t>
                      </a:r>
                    </a:p>
                  </a:txBody>
                  <a:tcPr marL="42879" marR="42879" marT="14293" marB="14293" anchor="ctr"/>
                </a:tc>
                <a:extLst>
                  <a:ext uri="{0D108BD9-81ED-4DB2-BD59-A6C34878D82A}">
                    <a16:rowId xmlns:a16="http://schemas.microsoft.com/office/drawing/2014/main" val="2374434555"/>
                  </a:ext>
                </a:extLst>
              </a:tr>
            </a:tbl>
          </a:graphicData>
        </a:graphic>
      </p:graphicFrame>
      <p:sp>
        <p:nvSpPr>
          <p:cNvPr id="6" name="Rectangle 1">
            <a:extLst>
              <a:ext uri="{FF2B5EF4-FFF2-40B4-BE49-F238E27FC236}">
                <a16:creationId xmlns:a16="http://schemas.microsoft.com/office/drawing/2014/main" id="{5CEDBF33-CAF8-47B6-AA85-822BA0740AB9}"/>
              </a:ext>
            </a:extLst>
          </p:cNvPr>
          <p:cNvSpPr>
            <a:spLocks noChangeArrowheads="1"/>
          </p:cNvSpPr>
          <p:nvPr/>
        </p:nvSpPr>
        <p:spPr bwMode="auto">
          <a:xfrm>
            <a:off x="304800" y="34448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a:extLst>
              <a:ext uri="{FF2B5EF4-FFF2-40B4-BE49-F238E27FC236}">
                <a16:creationId xmlns:a16="http://schemas.microsoft.com/office/drawing/2014/main" id="{9F84B217-F716-49A6-B2F9-E88497C0211C}"/>
              </a:ext>
            </a:extLst>
          </p:cNvPr>
          <p:cNvSpPr/>
          <p:nvPr/>
        </p:nvSpPr>
        <p:spPr>
          <a:xfrm>
            <a:off x="304800" y="2184454"/>
            <a:ext cx="8599295" cy="1569660"/>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8" name="pollution %&gt;% spread(key = size, value = amount)">
            <a:extLst>
              <a:ext uri="{FF2B5EF4-FFF2-40B4-BE49-F238E27FC236}">
                <a16:creationId xmlns:a16="http://schemas.microsoft.com/office/drawing/2014/main" id="{E845A3F5-77B9-491E-8A39-A970B7F1CFE4}"/>
              </a:ext>
            </a:extLst>
          </p:cNvPr>
          <p:cNvSpPr txBox="1"/>
          <p:nvPr/>
        </p:nvSpPr>
        <p:spPr>
          <a:xfrm>
            <a:off x="386903" y="2184454"/>
            <a:ext cx="8599295" cy="1844848"/>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700">
                <a:solidFill>
                  <a:schemeClr val="accent1"/>
                </a:solidFill>
                <a:latin typeface="Monaco"/>
                <a:ea typeface="Monaco"/>
                <a:cs typeface="Monaco"/>
                <a:sym typeface="Monaco"/>
              </a:defRPr>
            </a:pPr>
            <a:r>
              <a:rPr lang="en-US" sz="2500" dirty="0" err="1">
                <a:latin typeface="Miriam Fixed" panose="020B0509050101010101" pitchFamily="49" charset="-79"/>
                <a:cs typeface="Miriam Fixed" panose="020B0509050101010101" pitchFamily="49" charset="-79"/>
              </a:rPr>
              <a:t>wide_fail</a:t>
            </a:r>
            <a:r>
              <a:rPr lang="en-US" sz="2500" dirty="0">
                <a:latin typeface="Miriam Fixed" panose="020B0509050101010101" pitchFamily="49" charset="-79"/>
                <a:cs typeface="Miriam Fixed" panose="020B0509050101010101" pitchFamily="49" charset="-79"/>
              </a:rPr>
              <a:t>  %&gt;% </a:t>
            </a:r>
            <a:endParaRPr lang="en-US" sz="2500" dirty="0">
              <a:solidFill>
                <a:schemeClr val="accent1"/>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err="1">
                <a:solidFill>
                  <a:srgbClr val="000000"/>
                </a:solidFill>
                <a:latin typeface="Miriam Fixed" panose="020B0509050101010101" pitchFamily="49" charset="-79"/>
                <a:cs typeface="Miriam Fixed" panose="020B0509050101010101" pitchFamily="49" charset="-79"/>
              </a:rPr>
              <a:t>pivot_wider</a:t>
            </a:r>
            <a:r>
              <a:rPr sz="2500" dirty="0">
                <a:solidFill>
                  <a:srgbClr val="000000"/>
                </a:solidFill>
                <a:latin typeface="Miriam Fixed" panose="020B0509050101010101" pitchFamily="49" charset="-79"/>
                <a:cs typeface="Miriam Fixed" panose="020B0509050101010101" pitchFamily="49" charset="-79"/>
              </a:rPr>
              <a:t>(</a:t>
            </a:r>
            <a:r>
              <a:rPr lang="en-US" sz="2500" dirty="0" err="1">
                <a:solidFill>
                  <a:srgbClr val="000000"/>
                </a:solidFill>
                <a:latin typeface="Miriam Fixed" panose="020B0509050101010101" pitchFamily="49" charset="-79"/>
                <a:cs typeface="Miriam Fixed" panose="020B0509050101010101" pitchFamily="49" charset="-79"/>
              </a:rPr>
              <a:t>names_from</a:t>
            </a:r>
            <a:r>
              <a:rPr sz="2500" dirty="0">
                <a:solidFill>
                  <a:srgbClr val="000000"/>
                </a:solidFill>
                <a:latin typeface="Miriam Fixed" panose="020B0509050101010101" pitchFamily="49" charset="-79"/>
                <a:cs typeface="Miriam Fixed" panose="020B0509050101010101" pitchFamily="49" charset="-79"/>
              </a:rPr>
              <a:t> = </a:t>
            </a:r>
            <a:r>
              <a:rPr lang="en-US" sz="2500" dirty="0">
                <a:latin typeface="Miriam Fixed" panose="020B0509050101010101" pitchFamily="49" charset="-79"/>
                <a:cs typeface="Miriam Fixed" panose="020B0509050101010101" pitchFamily="49" charset="-79"/>
              </a:rPr>
              <a:t>subject</a:t>
            </a:r>
            <a:r>
              <a:rPr sz="2500" dirty="0">
                <a:solidFill>
                  <a:srgbClr val="000000"/>
                </a:solidFill>
                <a:latin typeface="Miriam Fixed" panose="020B0509050101010101" pitchFamily="49" charset="-79"/>
                <a:cs typeface="Miriam Fixed" panose="020B0509050101010101" pitchFamily="49" charset="-79"/>
              </a:rPr>
              <a:t>, </a:t>
            </a:r>
            <a:endParaRPr lang="en-US" sz="2500" dirty="0">
              <a:solidFill>
                <a:srgbClr val="000000"/>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            </a:t>
            </a:r>
            <a:r>
              <a:rPr sz="2500" dirty="0" err="1">
                <a:solidFill>
                  <a:srgbClr val="000000"/>
                </a:solidFill>
                <a:latin typeface="Miriam Fixed" panose="020B0509050101010101" pitchFamily="49" charset="-79"/>
                <a:cs typeface="Miriam Fixed" panose="020B0509050101010101" pitchFamily="49" charset="-79"/>
              </a:rPr>
              <a:t>value</a:t>
            </a:r>
            <a:r>
              <a:rPr lang="en-US" sz="2500" dirty="0" err="1">
                <a:solidFill>
                  <a:srgbClr val="000000"/>
                </a:solidFill>
                <a:latin typeface="Miriam Fixed" panose="020B0509050101010101" pitchFamily="49" charset="-79"/>
                <a:cs typeface="Miriam Fixed" panose="020B0509050101010101" pitchFamily="49" charset="-79"/>
              </a:rPr>
              <a:t>s_from</a:t>
            </a:r>
            <a:r>
              <a:rPr sz="2500" dirty="0">
                <a:solidFill>
                  <a:srgbClr val="000000"/>
                </a:solidFill>
                <a:latin typeface="Miriam Fixed" panose="020B0509050101010101" pitchFamily="49" charset="-79"/>
                <a:cs typeface="Miriam Fixed" panose="020B0509050101010101" pitchFamily="49" charset="-79"/>
              </a:rPr>
              <a:t> =</a:t>
            </a:r>
            <a:r>
              <a:rPr sz="2500" dirty="0">
                <a:latin typeface="Miriam Fixed" panose="020B0509050101010101" pitchFamily="49" charset="-79"/>
                <a:cs typeface="Miriam Fixed" panose="020B0509050101010101" pitchFamily="49" charset="-79"/>
              </a:rPr>
              <a:t> </a:t>
            </a:r>
            <a:r>
              <a:rPr lang="en-US" sz="2500" dirty="0">
                <a:latin typeface="Miriam Fixed" panose="020B0509050101010101" pitchFamily="49" charset="-79"/>
                <a:cs typeface="Miriam Fixed" panose="020B0509050101010101" pitchFamily="49" charset="-79"/>
              </a:rPr>
              <a:t>average</a:t>
            </a:r>
            <a:r>
              <a:rPr sz="2500" dirty="0">
                <a:solidFill>
                  <a:srgbClr val="000000"/>
                </a:solidFill>
                <a:latin typeface="Miriam Fixed" panose="020B0509050101010101" pitchFamily="49" charset="-79"/>
                <a:cs typeface="Miriam Fixed" panose="020B0509050101010101" pitchFamily="49" charset="-79"/>
              </a:rPr>
              <a:t>)</a:t>
            </a:r>
          </a:p>
        </p:txBody>
      </p:sp>
    </p:spTree>
    <p:extLst>
      <p:ext uri="{BB962C8B-B14F-4D97-AF65-F5344CB8AC3E}">
        <p14:creationId xmlns:p14="http://schemas.microsoft.com/office/powerpoint/2010/main" val="114811289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35DBDB-F187-41A2-AFC9-67850D908082}"/>
              </a:ext>
            </a:extLst>
          </p:cNvPr>
          <p:cNvSpPr>
            <a:spLocks noGrp="1"/>
          </p:cNvSpPr>
          <p:nvPr>
            <p:ph type="title"/>
          </p:nvPr>
        </p:nvSpPr>
        <p:spPr/>
        <p:txBody>
          <a:bodyPr/>
          <a:lstStyle/>
          <a:p>
            <a:r>
              <a:rPr lang="en-US" dirty="0" err="1"/>
              <a:t>wide_fail</a:t>
            </a:r>
            <a:endParaRPr lang="en-US" dirty="0"/>
          </a:p>
        </p:txBody>
      </p:sp>
      <p:sp>
        <p:nvSpPr>
          <p:cNvPr id="5" name="TextBox 4">
            <a:extLst>
              <a:ext uri="{FF2B5EF4-FFF2-40B4-BE49-F238E27FC236}">
                <a16:creationId xmlns:a16="http://schemas.microsoft.com/office/drawing/2014/main" id="{76953D2A-E760-4C4B-9A94-DD49CABE8F66}"/>
              </a:ext>
            </a:extLst>
          </p:cNvPr>
          <p:cNvSpPr txBox="1"/>
          <p:nvPr/>
        </p:nvSpPr>
        <p:spPr>
          <a:xfrm>
            <a:off x="304800" y="914400"/>
            <a:ext cx="8534400" cy="1569660"/>
          </a:xfrm>
          <a:prstGeom prst="rect">
            <a:avLst/>
          </a:prstGeom>
          <a:noFill/>
        </p:spPr>
        <p:txBody>
          <a:bodyPr wrap="square" rtlCol="0">
            <a:spAutoFit/>
          </a:bodyPr>
          <a:lstStyle/>
          <a:p>
            <a:pPr algn="l"/>
            <a:r>
              <a:rPr lang="en-US" dirty="0"/>
              <a:t>Make sure to SELECT all the columns you need before a </a:t>
            </a:r>
            <a:r>
              <a:rPr lang="en-US" i="1" dirty="0" err="1"/>
              <a:t>pivot_wider</a:t>
            </a:r>
            <a:r>
              <a:rPr lang="en-US" dirty="0"/>
              <a:t> to remove columns that may cause problems (duplicates)</a:t>
            </a:r>
          </a:p>
          <a:p>
            <a:pPr algn="l"/>
            <a:endParaRPr lang="en-US" dirty="0"/>
          </a:p>
        </p:txBody>
      </p:sp>
      <p:graphicFrame>
        <p:nvGraphicFramePr>
          <p:cNvPr id="2" name="Table 1">
            <a:extLst>
              <a:ext uri="{FF2B5EF4-FFF2-40B4-BE49-F238E27FC236}">
                <a16:creationId xmlns:a16="http://schemas.microsoft.com/office/drawing/2014/main" id="{692B2955-AD11-45F4-A62A-970B02B6AC29}"/>
              </a:ext>
            </a:extLst>
          </p:cNvPr>
          <p:cNvGraphicFramePr>
            <a:graphicFrameLocks noGrp="1"/>
          </p:cNvGraphicFramePr>
          <p:nvPr/>
        </p:nvGraphicFramePr>
        <p:xfrm>
          <a:off x="762000" y="4029302"/>
          <a:ext cx="6890584" cy="1761898"/>
        </p:xfrm>
        <a:graphic>
          <a:graphicData uri="http://schemas.openxmlformats.org/drawingml/2006/table">
            <a:tbl>
              <a:tblPr/>
              <a:tblGrid>
                <a:gridCol w="1722646">
                  <a:extLst>
                    <a:ext uri="{9D8B030D-6E8A-4147-A177-3AD203B41FA5}">
                      <a16:colId xmlns:a16="http://schemas.microsoft.com/office/drawing/2014/main" val="2975181321"/>
                    </a:ext>
                  </a:extLst>
                </a:gridCol>
                <a:gridCol w="1722646">
                  <a:extLst>
                    <a:ext uri="{9D8B030D-6E8A-4147-A177-3AD203B41FA5}">
                      <a16:colId xmlns:a16="http://schemas.microsoft.com/office/drawing/2014/main" val="2281591891"/>
                    </a:ext>
                  </a:extLst>
                </a:gridCol>
                <a:gridCol w="1722646">
                  <a:extLst>
                    <a:ext uri="{9D8B030D-6E8A-4147-A177-3AD203B41FA5}">
                      <a16:colId xmlns:a16="http://schemas.microsoft.com/office/drawing/2014/main" val="2756055215"/>
                    </a:ext>
                  </a:extLst>
                </a:gridCol>
                <a:gridCol w="1722646">
                  <a:extLst>
                    <a:ext uri="{9D8B030D-6E8A-4147-A177-3AD203B41FA5}">
                      <a16:colId xmlns:a16="http://schemas.microsoft.com/office/drawing/2014/main" val="45102707"/>
                    </a:ext>
                  </a:extLst>
                </a:gridCol>
              </a:tblGrid>
              <a:tr h="578860">
                <a:tc>
                  <a:txBody>
                    <a:bodyPr/>
                    <a:lstStyle/>
                    <a:p>
                      <a:pPr algn="l"/>
                      <a:r>
                        <a:rPr lang="en-US" sz="2400" b="1" dirty="0">
                          <a:effectLst/>
                        </a:rPr>
                        <a:t>school</a:t>
                      </a:r>
                    </a:p>
                  </a:txBody>
                  <a:tcPr marL="42879" marR="42879" marT="42879" marB="21439" anchor="ctr"/>
                </a:tc>
                <a:tc>
                  <a:txBody>
                    <a:bodyPr/>
                    <a:lstStyle/>
                    <a:p>
                      <a:pPr algn="l"/>
                      <a:r>
                        <a:rPr lang="en-US" sz="2400" b="1" dirty="0">
                          <a:effectLst/>
                        </a:rPr>
                        <a:t>teacher</a:t>
                      </a:r>
                    </a:p>
                  </a:txBody>
                  <a:tcPr marL="42879" marR="42879" marT="42879" marB="21439" anchor="ctr"/>
                </a:tc>
                <a:tc>
                  <a:txBody>
                    <a:bodyPr/>
                    <a:lstStyle/>
                    <a:p>
                      <a:pPr algn="r"/>
                      <a:r>
                        <a:rPr lang="en-US" sz="2400" b="1" dirty="0">
                          <a:effectLst/>
                        </a:rPr>
                        <a:t>ELA</a:t>
                      </a:r>
                    </a:p>
                  </a:txBody>
                  <a:tcPr marL="42879" marR="42879" marT="42879" marB="21439" anchor="ctr"/>
                </a:tc>
                <a:tc>
                  <a:txBody>
                    <a:bodyPr/>
                    <a:lstStyle/>
                    <a:p>
                      <a:pPr algn="r"/>
                      <a:r>
                        <a:rPr lang="en-US" sz="2400" b="1" dirty="0">
                          <a:effectLst/>
                        </a:rPr>
                        <a:t>MAT</a:t>
                      </a:r>
                    </a:p>
                  </a:txBody>
                  <a:tcPr marL="42879" marR="42879" marT="42879" marB="21439" anchor="ctr"/>
                </a:tc>
                <a:extLst>
                  <a:ext uri="{0D108BD9-81ED-4DB2-BD59-A6C34878D82A}">
                    <a16:rowId xmlns:a16="http://schemas.microsoft.com/office/drawing/2014/main" val="2955322525"/>
                  </a:ext>
                </a:extLst>
              </a:tr>
              <a:tr h="185807">
                <a:tc>
                  <a:txBody>
                    <a:bodyPr/>
                    <a:lstStyle/>
                    <a:p>
                      <a:pPr algn="l"/>
                      <a:r>
                        <a:rPr lang="en-US" sz="2400" dirty="0">
                          <a:effectLst/>
                          <a:highlight>
                            <a:srgbClr val="FFFF00"/>
                          </a:highlight>
                        </a:rPr>
                        <a:t>UCC</a:t>
                      </a:r>
                    </a:p>
                  </a:txBody>
                  <a:tcPr marL="42879" marR="42879" marT="14293" marB="14293" anchor="ctr">
                    <a:solidFill>
                      <a:srgbClr val="FFC000"/>
                    </a:solidFill>
                  </a:tcPr>
                </a:tc>
                <a:tc>
                  <a:txBody>
                    <a:bodyPr/>
                    <a:lstStyle/>
                    <a:p>
                      <a:pPr algn="l"/>
                      <a:r>
                        <a:rPr lang="en-US" sz="2400">
                          <a:effectLst/>
                        </a:rPr>
                        <a:t>A</a:t>
                      </a:r>
                    </a:p>
                  </a:txBody>
                  <a:tcPr marL="42879" marR="42879" marT="14293" marB="14293" anchor="ctr">
                    <a:solidFill>
                      <a:srgbClr val="FFC000"/>
                    </a:solidFill>
                  </a:tcPr>
                </a:tc>
                <a:tc>
                  <a:txBody>
                    <a:bodyPr/>
                    <a:lstStyle/>
                    <a:p>
                      <a:pPr algn="r"/>
                      <a:r>
                        <a:rPr lang="en-US" sz="2400">
                          <a:effectLst/>
                        </a:rPr>
                        <a:t>0.92</a:t>
                      </a:r>
                    </a:p>
                  </a:txBody>
                  <a:tcPr marL="42879" marR="42879" marT="14293" marB="14293" anchor="ctr">
                    <a:solidFill>
                      <a:srgbClr val="FFC000"/>
                    </a:solidFill>
                  </a:tcPr>
                </a:tc>
                <a:tc>
                  <a:txBody>
                    <a:bodyPr/>
                    <a:lstStyle/>
                    <a:p>
                      <a:pPr algn="r"/>
                      <a:r>
                        <a:rPr lang="en-US" sz="2400" dirty="0">
                          <a:effectLst/>
                        </a:rPr>
                        <a:t>NA</a:t>
                      </a:r>
                      <a:endParaRPr lang="en-US" sz="2400" i="1" dirty="0">
                        <a:effectLst/>
                      </a:endParaRPr>
                    </a:p>
                  </a:txBody>
                  <a:tcPr marL="42879" marR="42879" marT="14293" marB="14293" anchor="ctr">
                    <a:solidFill>
                      <a:srgbClr val="FFC000"/>
                    </a:solidFill>
                  </a:tcPr>
                </a:tc>
                <a:extLst>
                  <a:ext uri="{0D108BD9-81ED-4DB2-BD59-A6C34878D82A}">
                    <a16:rowId xmlns:a16="http://schemas.microsoft.com/office/drawing/2014/main" val="1665119968"/>
                  </a:ext>
                </a:extLst>
              </a:tr>
              <a:tr h="185807">
                <a:tc>
                  <a:txBody>
                    <a:bodyPr/>
                    <a:lstStyle/>
                    <a:p>
                      <a:pPr algn="l"/>
                      <a:r>
                        <a:rPr lang="en-US" sz="2400">
                          <a:effectLst/>
                        </a:rPr>
                        <a:t>UCC</a:t>
                      </a:r>
                    </a:p>
                  </a:txBody>
                  <a:tcPr marL="42879" marR="42879" marT="14293" marB="14293" anchor="ctr"/>
                </a:tc>
                <a:tc>
                  <a:txBody>
                    <a:bodyPr/>
                    <a:lstStyle/>
                    <a:p>
                      <a:pPr algn="l"/>
                      <a:r>
                        <a:rPr lang="en-US" sz="2400">
                          <a:effectLst/>
                        </a:rPr>
                        <a:t>B</a:t>
                      </a:r>
                    </a:p>
                  </a:txBody>
                  <a:tcPr marL="42879" marR="42879" marT="14293" marB="14293" anchor="ctr"/>
                </a:tc>
                <a:tc>
                  <a:txBody>
                    <a:bodyPr/>
                    <a:lstStyle/>
                    <a:p>
                      <a:pPr algn="r"/>
                      <a:r>
                        <a:rPr lang="en-US" sz="2400">
                          <a:effectLst/>
                        </a:rPr>
                        <a:t>0.91</a:t>
                      </a:r>
                    </a:p>
                  </a:txBody>
                  <a:tcPr marL="42879" marR="42879" marT="14293" marB="14293" anchor="ctr"/>
                </a:tc>
                <a:tc>
                  <a:txBody>
                    <a:bodyPr/>
                    <a:lstStyle/>
                    <a:p>
                      <a:pPr algn="r"/>
                      <a:r>
                        <a:rPr lang="en-US" sz="2400" dirty="0">
                          <a:effectLst/>
                        </a:rPr>
                        <a:t>0.99</a:t>
                      </a:r>
                    </a:p>
                  </a:txBody>
                  <a:tcPr marL="42879" marR="42879" marT="14293" marB="14293" anchor="ctr"/>
                </a:tc>
                <a:extLst>
                  <a:ext uri="{0D108BD9-81ED-4DB2-BD59-A6C34878D82A}">
                    <a16:rowId xmlns:a16="http://schemas.microsoft.com/office/drawing/2014/main" val="2376813291"/>
                  </a:ext>
                </a:extLst>
              </a:tr>
              <a:tr h="343028">
                <a:tc>
                  <a:txBody>
                    <a:bodyPr/>
                    <a:lstStyle/>
                    <a:p>
                      <a:pPr algn="l"/>
                      <a:r>
                        <a:rPr lang="en-US" sz="2400" dirty="0">
                          <a:effectLst/>
                          <a:highlight>
                            <a:srgbClr val="FFFF00"/>
                          </a:highlight>
                        </a:rPr>
                        <a:t>UPC</a:t>
                      </a:r>
                    </a:p>
                  </a:txBody>
                  <a:tcPr marL="42879" marR="42879" marT="14293" marB="14293" anchor="ctr">
                    <a:solidFill>
                      <a:srgbClr val="FFC000"/>
                    </a:solidFill>
                  </a:tcPr>
                </a:tc>
                <a:tc>
                  <a:txBody>
                    <a:bodyPr/>
                    <a:lstStyle/>
                    <a:p>
                      <a:pPr algn="l"/>
                      <a:r>
                        <a:rPr lang="en-US" sz="2400">
                          <a:effectLst/>
                        </a:rPr>
                        <a:t>A</a:t>
                      </a:r>
                    </a:p>
                  </a:txBody>
                  <a:tcPr marL="42879" marR="42879" marT="14293" marB="14293" anchor="ctr">
                    <a:solidFill>
                      <a:srgbClr val="FFC000"/>
                    </a:solidFill>
                  </a:tcPr>
                </a:tc>
                <a:tc>
                  <a:txBody>
                    <a:bodyPr/>
                    <a:lstStyle/>
                    <a:p>
                      <a:pPr algn="r"/>
                      <a:r>
                        <a:rPr lang="en-US" sz="2400">
                          <a:effectLst/>
                        </a:rPr>
                        <a:t>NA</a:t>
                      </a:r>
                      <a:endParaRPr lang="en-US" sz="2400" i="1">
                        <a:effectLst/>
                      </a:endParaRPr>
                    </a:p>
                  </a:txBody>
                  <a:tcPr marL="42879" marR="42879" marT="14293" marB="14293" anchor="ctr">
                    <a:solidFill>
                      <a:srgbClr val="FFC000"/>
                    </a:solidFill>
                  </a:tcPr>
                </a:tc>
                <a:tc>
                  <a:txBody>
                    <a:bodyPr/>
                    <a:lstStyle/>
                    <a:p>
                      <a:pPr algn="r"/>
                      <a:r>
                        <a:rPr lang="en-US" sz="2400" dirty="0">
                          <a:effectLst/>
                        </a:rPr>
                        <a:t>0.90</a:t>
                      </a:r>
                    </a:p>
                  </a:txBody>
                  <a:tcPr marL="42879" marR="42879" marT="14293" marB="14293" anchor="ctr">
                    <a:solidFill>
                      <a:srgbClr val="FFC000"/>
                    </a:solidFill>
                  </a:tcPr>
                </a:tc>
                <a:extLst>
                  <a:ext uri="{0D108BD9-81ED-4DB2-BD59-A6C34878D82A}">
                    <a16:rowId xmlns:a16="http://schemas.microsoft.com/office/drawing/2014/main" val="2374434555"/>
                  </a:ext>
                </a:extLst>
              </a:tr>
            </a:tbl>
          </a:graphicData>
        </a:graphic>
      </p:graphicFrame>
      <p:sp>
        <p:nvSpPr>
          <p:cNvPr id="6" name="Rectangle 1">
            <a:extLst>
              <a:ext uri="{FF2B5EF4-FFF2-40B4-BE49-F238E27FC236}">
                <a16:creationId xmlns:a16="http://schemas.microsoft.com/office/drawing/2014/main" id="{5CEDBF33-CAF8-47B6-AA85-822BA0740AB9}"/>
              </a:ext>
            </a:extLst>
          </p:cNvPr>
          <p:cNvSpPr>
            <a:spLocks noChangeArrowheads="1"/>
          </p:cNvSpPr>
          <p:nvPr/>
        </p:nvSpPr>
        <p:spPr bwMode="auto">
          <a:xfrm>
            <a:off x="304800" y="344487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a:extLst>
              <a:ext uri="{FF2B5EF4-FFF2-40B4-BE49-F238E27FC236}">
                <a16:creationId xmlns:a16="http://schemas.microsoft.com/office/drawing/2014/main" id="{9F84B217-F716-49A6-B2F9-E88497C0211C}"/>
              </a:ext>
            </a:extLst>
          </p:cNvPr>
          <p:cNvSpPr/>
          <p:nvPr/>
        </p:nvSpPr>
        <p:spPr>
          <a:xfrm>
            <a:off x="304800" y="2184454"/>
            <a:ext cx="8599295" cy="1569660"/>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8" name="pollution %&gt;% spread(key = size, value = amount)">
            <a:extLst>
              <a:ext uri="{FF2B5EF4-FFF2-40B4-BE49-F238E27FC236}">
                <a16:creationId xmlns:a16="http://schemas.microsoft.com/office/drawing/2014/main" id="{E845A3F5-77B9-491E-8A39-A970B7F1CFE4}"/>
              </a:ext>
            </a:extLst>
          </p:cNvPr>
          <p:cNvSpPr txBox="1"/>
          <p:nvPr/>
        </p:nvSpPr>
        <p:spPr>
          <a:xfrm>
            <a:off x="386903" y="2184454"/>
            <a:ext cx="8599295" cy="1844848"/>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700">
                <a:solidFill>
                  <a:schemeClr val="accent1"/>
                </a:solidFill>
                <a:latin typeface="Monaco"/>
                <a:ea typeface="Monaco"/>
                <a:cs typeface="Monaco"/>
                <a:sym typeface="Monaco"/>
              </a:defRPr>
            </a:pPr>
            <a:r>
              <a:rPr lang="en-US" sz="2500" dirty="0" err="1">
                <a:latin typeface="Miriam Fixed" panose="020B0509050101010101" pitchFamily="49" charset="-79"/>
                <a:cs typeface="Miriam Fixed" panose="020B0509050101010101" pitchFamily="49" charset="-79"/>
              </a:rPr>
              <a:t>wide_fail</a:t>
            </a:r>
            <a:r>
              <a:rPr lang="en-US" sz="2500" dirty="0">
                <a:latin typeface="Miriam Fixed" panose="020B0509050101010101" pitchFamily="49" charset="-79"/>
                <a:cs typeface="Miriam Fixed" panose="020B0509050101010101" pitchFamily="49" charset="-79"/>
              </a:rPr>
              <a:t>  %&gt;% </a:t>
            </a:r>
            <a:endParaRPr lang="en-US" sz="2500" dirty="0">
              <a:solidFill>
                <a:schemeClr val="accent1"/>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err="1">
                <a:solidFill>
                  <a:srgbClr val="000000"/>
                </a:solidFill>
                <a:latin typeface="Miriam Fixed" panose="020B0509050101010101" pitchFamily="49" charset="-79"/>
                <a:cs typeface="Miriam Fixed" panose="020B0509050101010101" pitchFamily="49" charset="-79"/>
              </a:rPr>
              <a:t>pivot_wider</a:t>
            </a:r>
            <a:r>
              <a:rPr sz="2500" dirty="0">
                <a:solidFill>
                  <a:srgbClr val="000000"/>
                </a:solidFill>
                <a:latin typeface="Miriam Fixed" panose="020B0509050101010101" pitchFamily="49" charset="-79"/>
                <a:cs typeface="Miriam Fixed" panose="020B0509050101010101" pitchFamily="49" charset="-79"/>
              </a:rPr>
              <a:t>(</a:t>
            </a:r>
            <a:r>
              <a:rPr lang="en-US" sz="2500" dirty="0" err="1">
                <a:solidFill>
                  <a:srgbClr val="000000"/>
                </a:solidFill>
                <a:latin typeface="Miriam Fixed" panose="020B0509050101010101" pitchFamily="49" charset="-79"/>
                <a:cs typeface="Miriam Fixed" panose="020B0509050101010101" pitchFamily="49" charset="-79"/>
              </a:rPr>
              <a:t>names_from</a:t>
            </a:r>
            <a:r>
              <a:rPr sz="2500" dirty="0">
                <a:solidFill>
                  <a:srgbClr val="000000"/>
                </a:solidFill>
                <a:latin typeface="Miriam Fixed" panose="020B0509050101010101" pitchFamily="49" charset="-79"/>
                <a:cs typeface="Miriam Fixed" panose="020B0509050101010101" pitchFamily="49" charset="-79"/>
              </a:rPr>
              <a:t> = </a:t>
            </a:r>
            <a:r>
              <a:rPr lang="en-US" sz="2500" dirty="0">
                <a:latin typeface="Miriam Fixed" panose="020B0509050101010101" pitchFamily="49" charset="-79"/>
                <a:cs typeface="Miriam Fixed" panose="020B0509050101010101" pitchFamily="49" charset="-79"/>
              </a:rPr>
              <a:t>subject</a:t>
            </a:r>
            <a:r>
              <a:rPr sz="2500" dirty="0">
                <a:solidFill>
                  <a:srgbClr val="000000"/>
                </a:solidFill>
                <a:latin typeface="Miriam Fixed" panose="020B0509050101010101" pitchFamily="49" charset="-79"/>
                <a:cs typeface="Miriam Fixed" panose="020B0509050101010101" pitchFamily="49" charset="-79"/>
              </a:rPr>
              <a:t>, </a:t>
            </a:r>
            <a:endParaRPr lang="en-US" sz="2500" dirty="0">
              <a:solidFill>
                <a:srgbClr val="000000"/>
              </a:solidFill>
              <a:latin typeface="Miriam Fixed" panose="020B0509050101010101" pitchFamily="49" charset="-79"/>
              <a:cs typeface="Miriam Fixed" panose="020B0509050101010101" pitchFamily="49" charset="-79"/>
            </a:endParaRPr>
          </a:p>
          <a:p>
            <a:pPr algn="l">
              <a:spcBef>
                <a:spcPts val="630"/>
              </a:spcBef>
              <a:defRPr sz="4700">
                <a:solidFill>
                  <a:schemeClr val="accent1"/>
                </a:solidFill>
                <a:latin typeface="Monaco"/>
                <a:ea typeface="Monaco"/>
                <a:cs typeface="Monaco"/>
                <a:sym typeface="Monaco"/>
              </a:defRPr>
            </a:pPr>
            <a:r>
              <a:rPr lang="en-US" sz="2500" dirty="0">
                <a:latin typeface="Miriam Fixed" panose="020B0509050101010101" pitchFamily="49" charset="-79"/>
                <a:cs typeface="Miriam Fixed" panose="020B0509050101010101" pitchFamily="49" charset="-79"/>
              </a:rPr>
              <a:t>            </a:t>
            </a:r>
            <a:r>
              <a:rPr sz="2500" dirty="0" err="1">
                <a:solidFill>
                  <a:srgbClr val="000000"/>
                </a:solidFill>
                <a:latin typeface="Miriam Fixed" panose="020B0509050101010101" pitchFamily="49" charset="-79"/>
                <a:cs typeface="Miriam Fixed" panose="020B0509050101010101" pitchFamily="49" charset="-79"/>
              </a:rPr>
              <a:t>value</a:t>
            </a:r>
            <a:r>
              <a:rPr lang="en-US" sz="2500" dirty="0" err="1">
                <a:solidFill>
                  <a:srgbClr val="000000"/>
                </a:solidFill>
                <a:latin typeface="Miriam Fixed" panose="020B0509050101010101" pitchFamily="49" charset="-79"/>
                <a:cs typeface="Miriam Fixed" panose="020B0509050101010101" pitchFamily="49" charset="-79"/>
              </a:rPr>
              <a:t>s_from</a:t>
            </a:r>
            <a:r>
              <a:rPr sz="2500" dirty="0">
                <a:solidFill>
                  <a:srgbClr val="000000"/>
                </a:solidFill>
                <a:latin typeface="Miriam Fixed" panose="020B0509050101010101" pitchFamily="49" charset="-79"/>
                <a:cs typeface="Miriam Fixed" panose="020B0509050101010101" pitchFamily="49" charset="-79"/>
              </a:rPr>
              <a:t> =</a:t>
            </a:r>
            <a:r>
              <a:rPr sz="2500" dirty="0">
                <a:latin typeface="Miriam Fixed" panose="020B0509050101010101" pitchFamily="49" charset="-79"/>
                <a:cs typeface="Miriam Fixed" panose="020B0509050101010101" pitchFamily="49" charset="-79"/>
              </a:rPr>
              <a:t> </a:t>
            </a:r>
            <a:r>
              <a:rPr lang="en-US" sz="2500" dirty="0">
                <a:latin typeface="Miriam Fixed" panose="020B0509050101010101" pitchFamily="49" charset="-79"/>
                <a:cs typeface="Miriam Fixed" panose="020B0509050101010101" pitchFamily="49" charset="-79"/>
              </a:rPr>
              <a:t>average</a:t>
            </a:r>
            <a:r>
              <a:rPr sz="2500" dirty="0">
                <a:solidFill>
                  <a:srgbClr val="000000"/>
                </a:solidFill>
                <a:latin typeface="Miriam Fixed" panose="020B0509050101010101" pitchFamily="49" charset="-79"/>
                <a:cs typeface="Miriam Fixed" panose="020B0509050101010101" pitchFamily="49" charset="-79"/>
              </a:rPr>
              <a:t>)</a:t>
            </a:r>
          </a:p>
        </p:txBody>
      </p:sp>
    </p:spTree>
    <p:extLst>
      <p:ext uri="{BB962C8B-B14F-4D97-AF65-F5344CB8AC3E}">
        <p14:creationId xmlns:p14="http://schemas.microsoft.com/office/powerpoint/2010/main" val="26420845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dirty="0"/>
          </a:p>
        </p:txBody>
      </p:sp>
      <p:pic>
        <p:nvPicPr>
          <p:cNvPr id="1051" name="image2.png" descr="image2.png"/>
          <p:cNvPicPr>
            <a:picLocks noChangeAspect="1"/>
          </p:cNvPicPr>
          <p:nvPr/>
        </p:nvPicPr>
        <p:blipFill>
          <a:blip r:embed="rId2">
            <a:alphaModFix amt="5000"/>
          </a:blip>
          <a:stretch>
            <a:fillRect/>
          </a:stretch>
        </p:blipFill>
        <p:spPr>
          <a:xfrm>
            <a:off x="6542075" y="3553866"/>
            <a:ext cx="2859101" cy="3812134"/>
          </a:xfrm>
          <a:prstGeom prst="rect">
            <a:avLst/>
          </a:prstGeom>
          <a:ln w="12700">
            <a:miter lim="400000"/>
          </a:ln>
        </p:spPr>
      </p:pic>
      <p:sp>
        <p:nvSpPr>
          <p:cNvPr id="3" name="Title 2"/>
          <p:cNvSpPr>
            <a:spLocks noGrp="1"/>
          </p:cNvSpPr>
          <p:nvPr>
            <p:ph type="ctrTitle"/>
          </p:nvPr>
        </p:nvSpPr>
        <p:spPr/>
        <p:txBody>
          <a:bodyPr/>
          <a:lstStyle/>
          <a:p>
            <a:r>
              <a:rPr lang="en-US" dirty="0"/>
              <a:t>Reshaping Final Check</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 name="Rectangle"/>
          <p:cNvSpPr/>
          <p:nvPr/>
        </p:nvSpPr>
        <p:spPr>
          <a:xfrm>
            <a:off x="422685" y="3992535"/>
            <a:ext cx="8284208" cy="1646265"/>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1061" name="babynames %&gt;%…"/>
          <p:cNvSpPr txBox="1"/>
          <p:nvPr/>
        </p:nvSpPr>
        <p:spPr>
          <a:xfrm>
            <a:off x="532953" y="4018811"/>
            <a:ext cx="8190744" cy="153351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600">
                <a:latin typeface="Monaco"/>
                <a:ea typeface="Monaco"/>
                <a:cs typeface="Monaco"/>
                <a:sym typeface="Monaco"/>
              </a:defRPr>
            </a:pPr>
            <a:r>
              <a:rPr sz="2800" dirty="0" err="1">
                <a:latin typeface="Miriam Fixed" panose="020B0509050101010101" pitchFamily="49" charset="-79"/>
                <a:cs typeface="Miriam Fixed" panose="020B0509050101010101" pitchFamily="49" charset="-79"/>
              </a:rPr>
              <a:t>babynames</a:t>
            </a:r>
            <a:r>
              <a:rPr sz="28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sz="2800" dirty="0">
                <a:latin typeface="Miriam Fixed" panose="020B0509050101010101" pitchFamily="49" charset="-79"/>
                <a:cs typeface="Miriam Fixed" panose="020B0509050101010101" pitchFamily="49" charset="-79"/>
              </a:rPr>
              <a:t>  </a:t>
            </a:r>
            <a:r>
              <a:rPr sz="2800" dirty="0" err="1">
                <a:latin typeface="Miriam Fixed" panose="020B0509050101010101" pitchFamily="49" charset="-79"/>
                <a:cs typeface="Miriam Fixed" panose="020B0509050101010101" pitchFamily="49" charset="-79"/>
              </a:rPr>
              <a:t>group_by</a:t>
            </a:r>
            <a:r>
              <a:rPr sz="2800" dirty="0">
                <a:latin typeface="Miriam Fixed" panose="020B0509050101010101" pitchFamily="49" charset="-79"/>
                <a:cs typeface="Miriam Fixed" panose="020B0509050101010101" pitchFamily="49" charset="-79"/>
              </a:rPr>
              <a:t>(year, sex) %&gt;% </a:t>
            </a:r>
          </a:p>
          <a:p>
            <a:pPr algn="l">
              <a:spcBef>
                <a:spcPts val="630"/>
              </a:spcBef>
              <a:defRPr sz="4600">
                <a:latin typeface="Monaco"/>
                <a:ea typeface="Monaco"/>
                <a:cs typeface="Monaco"/>
                <a:sym typeface="Monaco"/>
              </a:defRPr>
            </a:pPr>
            <a:r>
              <a:rPr sz="2800" dirty="0">
                <a:latin typeface="Miriam Fixed" panose="020B0509050101010101" pitchFamily="49" charset="-79"/>
                <a:cs typeface="Miriam Fixed" panose="020B0509050101010101" pitchFamily="49" charset="-79"/>
              </a:rPr>
              <a:t>  </a:t>
            </a:r>
            <a:r>
              <a:rPr lang="en-US" sz="2800" dirty="0">
                <a:latin typeface="Miriam Fixed" panose="020B0509050101010101" pitchFamily="49" charset="-79"/>
                <a:cs typeface="Miriam Fixed" panose="020B0509050101010101" pitchFamily="49" charset="-79"/>
              </a:rPr>
              <a:t>summarize</a:t>
            </a:r>
            <a:r>
              <a:rPr sz="2800" dirty="0">
                <a:latin typeface="Miriam Fixed" panose="020B0509050101010101" pitchFamily="49" charset="-79"/>
                <a:cs typeface="Miriam Fixed" panose="020B0509050101010101" pitchFamily="49" charset="-79"/>
              </a:rPr>
              <a:t>(n = sum(n))</a:t>
            </a:r>
          </a:p>
        </p:txBody>
      </p:sp>
      <p:sp>
        <p:nvSpPr>
          <p:cNvPr id="1062" name="Can we calculate the ratio of boys to girls?"/>
          <p:cNvSpPr txBox="1"/>
          <p:nvPr/>
        </p:nvSpPr>
        <p:spPr>
          <a:xfrm>
            <a:off x="422685" y="1066800"/>
            <a:ext cx="7578315" cy="266700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chor="ctr">
            <a:noAutofit/>
          </a:bodyPr>
          <a:lstStyle>
            <a:lvl1pPr defTabSz="426466">
              <a:defRPr sz="7300">
                <a:latin typeface="Source Sans Pro"/>
                <a:ea typeface="Source Sans Pro"/>
                <a:cs typeface="Source Sans Pro"/>
                <a:sym typeface="Source Sans Pro"/>
              </a:defRPr>
            </a:lvl1pPr>
          </a:lstStyle>
          <a:p>
            <a:pPr algn="l"/>
            <a:r>
              <a:rPr sz="3200" dirty="0">
                <a:solidFill>
                  <a:srgbClr val="0070C0"/>
                </a:solidFill>
                <a:latin typeface="+mn-lt"/>
              </a:rPr>
              <a:t>Can we calculate the ratio of boys to girls?</a:t>
            </a:r>
            <a:endParaRPr lang="en-US" sz="3200" dirty="0">
              <a:solidFill>
                <a:srgbClr val="0070C0"/>
              </a:solidFill>
              <a:latin typeface="+mn-lt"/>
            </a:endParaRPr>
          </a:p>
          <a:p>
            <a:pPr algn="l"/>
            <a:endParaRPr lang="en-US" sz="3200" dirty="0">
              <a:solidFill>
                <a:srgbClr val="0070C0"/>
              </a:solidFill>
              <a:latin typeface="+mn-lt"/>
            </a:endParaRPr>
          </a:p>
          <a:p>
            <a:pPr algn="l"/>
            <a:r>
              <a:rPr lang="en-US" sz="2000" dirty="0">
                <a:solidFill>
                  <a:srgbClr val="0070C0"/>
                </a:solidFill>
                <a:latin typeface="+mn-lt"/>
              </a:rPr>
              <a:t>Reshape the layout of this data. Calculate the ratio of male to female) children by year.</a:t>
            </a:r>
          </a:p>
        </p:txBody>
      </p:sp>
      <p:sp>
        <p:nvSpPr>
          <p:cNvPr id="10" name="Your Turn 6"/>
          <p:cNvSpPr txBox="1">
            <a:spLocks/>
          </p:cNvSpPr>
          <p:nvPr/>
        </p:nvSpPr>
        <p:spPr>
          <a:xfrm>
            <a:off x="196453" y="152400"/>
            <a:ext cx="5518547" cy="659606"/>
          </a:xfrm>
          <a:prstGeom prst="rect">
            <a:avLst/>
          </a:prstGeom>
        </p:spPr>
        <p:txBody>
          <a:bodyPr vert="horz" lIns="30004" tIns="30004" rIns="30004" bIns="30004" rtlCol="0" anchor="ctr">
            <a:noAutofit/>
          </a:bodyPr>
          <a:lstStyle>
            <a:lvl1pPr algn="ctr" defTabSz="584200" rtl="0" eaLnBrk="1" latinLnBrk="0" hangingPunct="1">
              <a:spcBef>
                <a:spcPct val="0"/>
              </a:spcBef>
              <a:buNone/>
              <a:defRPr sz="10000" b="1" kern="1200" cap="none">
                <a:solidFill>
                  <a:srgbClr val="005493"/>
                </a:solidFill>
                <a:latin typeface="Source Sans Pro"/>
                <a:ea typeface="Source Sans Pro"/>
                <a:cs typeface="Source Sans Pro"/>
                <a:sym typeface="Source Sans Pro"/>
              </a:defRPr>
            </a:lvl1pPr>
          </a:lstStyle>
          <a:p>
            <a:pPr algn="l"/>
            <a:r>
              <a:rPr lang="en-US" sz="3200"/>
              <a:t>Your Turn</a:t>
            </a:r>
            <a:endParaRPr lang="en-US" sz="3200" dirty="0"/>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6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0" grpId="0" animBg="1"/>
      <p:bldP spid="106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clean_names</a:t>
            </a:r>
            <a:r>
              <a:rPr lang="en-US" dirty="0"/>
              <a:t>()</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409132005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 name="Rectangle"/>
          <p:cNvSpPr/>
          <p:nvPr/>
        </p:nvSpPr>
        <p:spPr>
          <a:xfrm>
            <a:off x="420303" y="3250325"/>
            <a:ext cx="8286590" cy="2895599"/>
          </a:xfrm>
          <a:prstGeom prst="rect">
            <a:avLst/>
          </a:prstGeom>
          <a:solidFill>
            <a:srgbClr val="F0F2F4"/>
          </a:solidFill>
          <a:ln w="12700">
            <a:solidFill>
              <a:srgbClr val="000000"/>
            </a:solidFill>
            <a:miter lim="400000"/>
          </a:ln>
        </p:spPr>
        <p:txBody>
          <a:bodyPr lIns="21336" tIns="21336" rIns="21336" bIns="21336" anchor="ctr"/>
          <a:lstStyle/>
          <a:p>
            <a:pPr>
              <a:defRPr sz="4000">
                <a:solidFill>
                  <a:srgbClr val="FFFFFF"/>
                </a:solidFill>
                <a:effectLst>
                  <a:outerShdw blurRad="38100" dist="12700" dir="5400000" rotWithShape="0">
                    <a:srgbClr val="000000">
                      <a:alpha val="50000"/>
                    </a:srgbClr>
                  </a:outerShdw>
                </a:effectLst>
              </a:defRPr>
            </a:pPr>
            <a:endParaRPr/>
          </a:p>
        </p:txBody>
      </p:sp>
      <p:sp>
        <p:nvSpPr>
          <p:cNvPr id="1061" name="babynames %&gt;%…"/>
          <p:cNvSpPr txBox="1"/>
          <p:nvPr/>
        </p:nvSpPr>
        <p:spPr>
          <a:xfrm>
            <a:off x="532953" y="3276601"/>
            <a:ext cx="8190744" cy="236220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oAutofit/>
          </a:bodyPr>
          <a:lstStyle/>
          <a:p>
            <a:pPr algn="l">
              <a:spcBef>
                <a:spcPts val="630"/>
              </a:spcBef>
              <a:defRPr sz="4600">
                <a:latin typeface="Monaco"/>
                <a:ea typeface="Monaco"/>
                <a:cs typeface="Monaco"/>
                <a:sym typeface="Monaco"/>
              </a:defRPr>
            </a:pPr>
            <a:r>
              <a:rPr sz="2000" dirty="0" err="1">
                <a:latin typeface="Miriam Fixed" panose="020B0509050101010101" pitchFamily="49" charset="-79"/>
                <a:cs typeface="Miriam Fixed" panose="020B0509050101010101" pitchFamily="49" charset="-79"/>
              </a:rPr>
              <a:t>babynames</a:t>
            </a:r>
            <a:r>
              <a:rPr sz="20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sz="2000" dirty="0">
                <a:latin typeface="Miriam Fixed" panose="020B0509050101010101" pitchFamily="49" charset="-79"/>
                <a:cs typeface="Miriam Fixed" panose="020B0509050101010101" pitchFamily="49" charset="-79"/>
              </a:rPr>
              <a:t>  </a:t>
            </a:r>
            <a:r>
              <a:rPr sz="2000" dirty="0" err="1">
                <a:latin typeface="Miriam Fixed" panose="020B0509050101010101" pitchFamily="49" charset="-79"/>
                <a:cs typeface="Miriam Fixed" panose="020B0509050101010101" pitchFamily="49" charset="-79"/>
              </a:rPr>
              <a:t>group_by</a:t>
            </a:r>
            <a:r>
              <a:rPr sz="2000" dirty="0">
                <a:latin typeface="Miriam Fixed" panose="020B0509050101010101" pitchFamily="49" charset="-79"/>
                <a:cs typeface="Miriam Fixed" panose="020B0509050101010101" pitchFamily="49" charset="-79"/>
              </a:rPr>
              <a:t>(year, sex) %&gt;% </a:t>
            </a:r>
          </a:p>
          <a:p>
            <a:pPr algn="l">
              <a:spcBef>
                <a:spcPts val="630"/>
              </a:spcBef>
              <a:defRPr sz="4600">
                <a:latin typeface="Monaco"/>
                <a:ea typeface="Monaco"/>
                <a:cs typeface="Monaco"/>
                <a:sym typeface="Monaco"/>
              </a:defRPr>
            </a:pPr>
            <a:r>
              <a:rPr sz="2000" dirty="0">
                <a:latin typeface="Miriam Fixed" panose="020B0509050101010101" pitchFamily="49" charset="-79"/>
                <a:cs typeface="Miriam Fixed" panose="020B0509050101010101" pitchFamily="49" charset="-79"/>
              </a:rPr>
              <a:t>  </a:t>
            </a:r>
            <a:r>
              <a:rPr lang="en-US" sz="2000" dirty="0">
                <a:latin typeface="Miriam Fixed" panose="020B0509050101010101" pitchFamily="49" charset="-79"/>
                <a:cs typeface="Miriam Fixed" panose="020B0509050101010101" pitchFamily="49" charset="-79"/>
              </a:rPr>
              <a:t>summarize</a:t>
            </a:r>
            <a:r>
              <a:rPr sz="2000" dirty="0">
                <a:latin typeface="Miriam Fixed" panose="020B0509050101010101" pitchFamily="49" charset="-79"/>
                <a:cs typeface="Miriam Fixed" panose="020B0509050101010101" pitchFamily="49" charset="-79"/>
              </a:rPr>
              <a:t>(n = sum(n))</a:t>
            </a:r>
            <a:r>
              <a:rPr lang="en-US" sz="20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lang="en-US" sz="2000" dirty="0">
                <a:latin typeface="Miriam Fixed" panose="020B0509050101010101" pitchFamily="49" charset="-79"/>
                <a:cs typeface="Miriam Fixed" panose="020B0509050101010101" pitchFamily="49" charset="-79"/>
              </a:rPr>
              <a:t>  </a:t>
            </a:r>
            <a:r>
              <a:rPr lang="en-US" sz="2000" dirty="0" err="1">
                <a:latin typeface="Miriam Fixed" panose="020B0509050101010101" pitchFamily="49" charset="-79"/>
                <a:cs typeface="Miriam Fixed" panose="020B0509050101010101" pitchFamily="49" charset="-79"/>
              </a:rPr>
              <a:t>pivot_wider</a:t>
            </a:r>
            <a:r>
              <a:rPr lang="en-US" sz="2000" dirty="0">
                <a:latin typeface="Miriam Fixed" panose="020B0509050101010101" pitchFamily="49" charset="-79"/>
                <a:cs typeface="Miriam Fixed" panose="020B0509050101010101" pitchFamily="49" charset="-79"/>
              </a:rPr>
              <a:t>(</a:t>
            </a:r>
            <a:r>
              <a:rPr lang="en-US" sz="2000" dirty="0" err="1">
                <a:latin typeface="Miriam Fixed" panose="020B0509050101010101" pitchFamily="49" charset="-79"/>
                <a:cs typeface="Miriam Fixed" panose="020B0509050101010101" pitchFamily="49" charset="-79"/>
              </a:rPr>
              <a:t>names_from</a:t>
            </a:r>
            <a:r>
              <a:rPr lang="en-US" sz="2000" dirty="0">
                <a:latin typeface="Miriam Fixed" panose="020B0509050101010101" pitchFamily="49" charset="-79"/>
                <a:cs typeface="Miriam Fixed" panose="020B0509050101010101" pitchFamily="49" charset="-79"/>
              </a:rPr>
              <a:t> = sex, </a:t>
            </a:r>
            <a:r>
              <a:rPr lang="en-US" sz="2000" dirty="0" err="1">
                <a:latin typeface="Miriam Fixed" panose="020B0509050101010101" pitchFamily="49" charset="-79"/>
                <a:cs typeface="Miriam Fixed" panose="020B0509050101010101" pitchFamily="49" charset="-79"/>
              </a:rPr>
              <a:t>values_from</a:t>
            </a:r>
            <a:r>
              <a:rPr lang="en-US" sz="2000" dirty="0">
                <a:latin typeface="Miriam Fixed" panose="020B0509050101010101" pitchFamily="49" charset="-79"/>
                <a:cs typeface="Miriam Fixed" panose="020B0509050101010101" pitchFamily="49" charset="-79"/>
              </a:rPr>
              <a:t> = n) %&gt;%</a:t>
            </a:r>
          </a:p>
          <a:p>
            <a:pPr algn="l">
              <a:spcBef>
                <a:spcPts val="630"/>
              </a:spcBef>
              <a:defRPr sz="4600">
                <a:latin typeface="Monaco"/>
                <a:ea typeface="Monaco"/>
                <a:cs typeface="Monaco"/>
                <a:sym typeface="Monaco"/>
              </a:defRPr>
            </a:pPr>
            <a:r>
              <a:rPr lang="en-US" sz="2000" dirty="0">
                <a:latin typeface="Miriam Fixed" panose="020B0509050101010101" pitchFamily="49" charset="-79"/>
                <a:cs typeface="Miriam Fixed" panose="020B0509050101010101" pitchFamily="49" charset="-79"/>
              </a:rPr>
              <a:t>  </a:t>
            </a:r>
            <a:r>
              <a:rPr lang="en-US" sz="2000" dirty="0" err="1">
                <a:latin typeface="Miriam Fixed" panose="020B0509050101010101" pitchFamily="49" charset="-79"/>
                <a:cs typeface="Miriam Fixed" panose="020B0509050101010101" pitchFamily="49" charset="-79"/>
              </a:rPr>
              <a:t>clean_names</a:t>
            </a:r>
            <a:r>
              <a:rPr lang="en-US" sz="2000" dirty="0">
                <a:latin typeface="Miriam Fixed" panose="020B0509050101010101" pitchFamily="49" charset="-79"/>
                <a:cs typeface="Miriam Fixed" panose="020B0509050101010101" pitchFamily="49" charset="-79"/>
              </a:rPr>
              <a:t>() %&gt;%</a:t>
            </a:r>
          </a:p>
          <a:p>
            <a:pPr algn="l">
              <a:spcBef>
                <a:spcPts val="630"/>
              </a:spcBef>
              <a:defRPr sz="4600">
                <a:latin typeface="Monaco"/>
                <a:ea typeface="Monaco"/>
                <a:cs typeface="Monaco"/>
                <a:sym typeface="Monaco"/>
              </a:defRPr>
            </a:pPr>
            <a:r>
              <a:rPr lang="en-US" sz="2000" dirty="0">
                <a:latin typeface="Miriam Fixed" panose="020B0509050101010101" pitchFamily="49" charset="-79"/>
                <a:cs typeface="Miriam Fixed" panose="020B0509050101010101" pitchFamily="49" charset="-79"/>
              </a:rPr>
              <a:t>  mutate(ratio = f / m)</a:t>
            </a:r>
            <a:endParaRPr sz="2000" dirty="0">
              <a:latin typeface="Miriam Fixed" panose="020B0509050101010101" pitchFamily="49" charset="-79"/>
              <a:cs typeface="Miriam Fixed" panose="020B0509050101010101" pitchFamily="49" charset="-79"/>
            </a:endParaRPr>
          </a:p>
        </p:txBody>
      </p:sp>
      <p:sp>
        <p:nvSpPr>
          <p:cNvPr id="1062" name="Can we calculate the ratio of boys to girls?"/>
          <p:cNvSpPr txBox="1"/>
          <p:nvPr/>
        </p:nvSpPr>
        <p:spPr>
          <a:xfrm>
            <a:off x="422685" y="1066800"/>
            <a:ext cx="7578315" cy="2667000"/>
          </a:xfrm>
          <a:prstGeom prst="rect">
            <a:avLst/>
          </a:prstGeom>
          <a:ln w="12700">
            <a:miter lim="400000"/>
          </a:ln>
          <a:extLst>
            <a:ext uri="{C572A759-6A51-4108-AA02-DFA0A04FC94B}">
              <ma14:wrappingTextBoxFlag xmlns="" xmlns:ma14="http://schemas.microsoft.com/office/mac/drawingml/2011/main" val="1"/>
            </a:ext>
          </a:extLst>
        </p:spPr>
        <p:txBody>
          <a:bodyPr lIns="21336" tIns="21336" rIns="21336" bIns="21336" anchor="ctr">
            <a:noAutofit/>
          </a:bodyPr>
          <a:lstStyle>
            <a:lvl1pPr defTabSz="426466">
              <a:defRPr sz="7300">
                <a:latin typeface="Source Sans Pro"/>
                <a:ea typeface="Source Sans Pro"/>
                <a:cs typeface="Source Sans Pro"/>
                <a:sym typeface="Source Sans Pro"/>
              </a:defRPr>
            </a:lvl1pPr>
          </a:lstStyle>
          <a:p>
            <a:pPr algn="l"/>
            <a:r>
              <a:rPr sz="3200" dirty="0">
                <a:solidFill>
                  <a:srgbClr val="0070C0"/>
                </a:solidFill>
                <a:latin typeface="+mn-lt"/>
              </a:rPr>
              <a:t>Can we calculate the ratio of boys to girls?</a:t>
            </a:r>
            <a:endParaRPr lang="en-US" sz="3200" dirty="0">
              <a:solidFill>
                <a:srgbClr val="0070C0"/>
              </a:solidFill>
              <a:latin typeface="+mn-lt"/>
            </a:endParaRPr>
          </a:p>
          <a:p>
            <a:pPr algn="l"/>
            <a:endParaRPr lang="en-US" sz="3200" dirty="0">
              <a:solidFill>
                <a:srgbClr val="0070C0"/>
              </a:solidFill>
              <a:latin typeface="+mn-lt"/>
            </a:endParaRPr>
          </a:p>
          <a:p>
            <a:pPr algn="l"/>
            <a:r>
              <a:rPr lang="en-US" sz="2000" dirty="0">
                <a:solidFill>
                  <a:srgbClr val="0070C0"/>
                </a:solidFill>
                <a:latin typeface="+mn-lt"/>
              </a:rPr>
              <a:t>Reshape the layout of this data. Calculate the ratio of male to females each year.</a:t>
            </a:r>
          </a:p>
        </p:txBody>
      </p:sp>
      <p:sp>
        <p:nvSpPr>
          <p:cNvPr id="10" name="Your Turn 6"/>
          <p:cNvSpPr txBox="1">
            <a:spLocks/>
          </p:cNvSpPr>
          <p:nvPr/>
        </p:nvSpPr>
        <p:spPr>
          <a:xfrm>
            <a:off x="196453" y="152400"/>
            <a:ext cx="5518547" cy="659606"/>
          </a:xfrm>
          <a:prstGeom prst="rect">
            <a:avLst/>
          </a:prstGeom>
        </p:spPr>
        <p:txBody>
          <a:bodyPr vert="horz" lIns="30004" tIns="30004" rIns="30004" bIns="30004" rtlCol="0" anchor="ctr">
            <a:noAutofit/>
          </a:bodyPr>
          <a:lstStyle>
            <a:lvl1pPr algn="ctr" defTabSz="584200" rtl="0" eaLnBrk="1" latinLnBrk="0" hangingPunct="1">
              <a:spcBef>
                <a:spcPct val="0"/>
              </a:spcBef>
              <a:buNone/>
              <a:defRPr sz="10000" b="1" kern="1200" cap="none">
                <a:solidFill>
                  <a:srgbClr val="005493"/>
                </a:solidFill>
                <a:latin typeface="Source Sans Pro"/>
                <a:ea typeface="Source Sans Pro"/>
                <a:cs typeface="Source Sans Pro"/>
                <a:sym typeface="Source Sans Pro"/>
              </a:defRPr>
            </a:lvl1pPr>
          </a:lstStyle>
          <a:p>
            <a:pPr algn="l"/>
            <a:r>
              <a:rPr lang="en-US" sz="3200"/>
              <a:t>Your Turn</a:t>
            </a:r>
            <a:endParaRPr lang="en-US" sz="3200" dirty="0"/>
          </a:p>
        </p:txBody>
      </p:sp>
    </p:spTree>
    <p:extLst>
      <p:ext uri="{BB962C8B-B14F-4D97-AF65-F5344CB8AC3E}">
        <p14:creationId xmlns:p14="http://schemas.microsoft.com/office/powerpoint/2010/main" val="179220491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a:xfrm>
            <a:off x="890588" y="2702591"/>
            <a:ext cx="7358063" cy="830997"/>
          </a:xfrm>
        </p:spPr>
        <p:txBody>
          <a:bodyPr/>
          <a:lstStyle/>
          <a:p>
            <a:r>
              <a:rPr lang="en-US" sz="4800" dirty="0" err="1"/>
              <a:t>clean_names</a:t>
            </a:r>
            <a:r>
              <a:rPr lang="en-US" sz="4800" dirty="0"/>
              <a:t> – why?</a:t>
            </a:r>
            <a:endParaRPr lang="en-US" dirty="0"/>
          </a:p>
        </p:txBody>
      </p:sp>
    </p:spTree>
    <p:extLst>
      <p:ext uri="{BB962C8B-B14F-4D97-AF65-F5344CB8AC3E}">
        <p14:creationId xmlns:p14="http://schemas.microsoft.com/office/powerpoint/2010/main" val="124674517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lang="en-US" sz="3200" dirty="0"/>
              <a:t>Cleaning an Excel Sheet</a:t>
            </a:r>
            <a:endParaRPr sz="3200" dirty="0"/>
          </a:p>
        </p:txBody>
      </p:sp>
      <p:sp>
        <p:nvSpPr>
          <p:cNvPr id="4" name="Rectangle 3"/>
          <p:cNvSpPr/>
          <p:nvPr/>
        </p:nvSpPr>
        <p:spPr>
          <a:xfrm>
            <a:off x="304799" y="1468583"/>
            <a:ext cx="8668285" cy="2308324"/>
          </a:xfrm>
          <a:prstGeom prst="rect">
            <a:avLst/>
          </a:prstGeom>
          <a:solidFill>
            <a:schemeClr val="bg2">
              <a:lumMod val="95000"/>
            </a:schemeClr>
          </a:solidFill>
          <a:ln>
            <a:solidFill>
              <a:schemeClr val="tx1"/>
            </a:solidFill>
          </a:ln>
        </p:spPr>
        <p:txBody>
          <a:bodyPr wrap="square">
            <a:spAutoFit/>
          </a:bodyPr>
          <a:lstStyle/>
          <a:p>
            <a:r>
              <a:rPr lang="en-US" dirty="0">
                <a:latin typeface="Miriam Fixed" panose="020B0509050101010101" pitchFamily="49" charset="-79"/>
                <a:cs typeface="Miriam Fixed" panose="020B0509050101010101" pitchFamily="49" charset="-79"/>
              </a:rPr>
              <a:t>students &lt;- </a:t>
            </a:r>
            <a:r>
              <a:rPr lang="en-US" b="1" dirty="0" err="1">
                <a:solidFill>
                  <a:srgbClr val="00B050"/>
                </a:solidFill>
                <a:latin typeface="Miriam Fixed" panose="020B0509050101010101" pitchFamily="49" charset="-79"/>
                <a:cs typeface="Miriam Fixed" panose="020B0509050101010101" pitchFamily="49" charset="-79"/>
              </a:rPr>
              <a:t>read_excel</a:t>
            </a:r>
            <a:r>
              <a:rPr lang="en-US" dirty="0">
                <a:latin typeface="Miriam Fixed" panose="020B0509050101010101" pitchFamily="49" charset="-79"/>
                <a:cs typeface="Miriam Fixed" panose="020B0509050101010101" pitchFamily="49" charset="-79"/>
              </a:rPr>
              <a:t>(</a:t>
            </a:r>
            <a:r>
              <a:rPr lang="en-US" dirty="0" err="1">
                <a:latin typeface="Miriam Fixed" panose="020B0509050101010101" pitchFamily="49" charset="-79"/>
                <a:cs typeface="Miriam Fixed" panose="020B0509050101010101" pitchFamily="49" charset="-79"/>
              </a:rPr>
              <a:t>filepath</a:t>
            </a:r>
            <a:r>
              <a:rPr lang="en-US" dirty="0">
                <a:latin typeface="Miriam Fixed" panose="020B0509050101010101" pitchFamily="49" charset="-79"/>
                <a:cs typeface="Miriam Fixed" panose="020B0509050101010101" pitchFamily="49" charset="-79"/>
              </a:rPr>
              <a:t>, sheet=</a:t>
            </a:r>
            <a:r>
              <a:rPr lang="en-US" dirty="0">
                <a:solidFill>
                  <a:srgbClr val="0070C0"/>
                </a:solidFill>
                <a:latin typeface="Miriam Fixed" panose="020B0509050101010101" pitchFamily="49" charset="-79"/>
                <a:cs typeface="Miriam Fixed" panose="020B0509050101010101" pitchFamily="49" charset="-79"/>
              </a:rPr>
              <a:t>"Sheet1"</a:t>
            </a:r>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col_types</a:t>
            </a:r>
            <a:r>
              <a:rPr lang="en-US" dirty="0">
                <a:latin typeface="Miriam Fixed" panose="020B0509050101010101" pitchFamily="49" charset="-79"/>
                <a:cs typeface="Miriam Fixed" panose="020B0509050101010101" pitchFamily="49" charset="-79"/>
              </a:rPr>
              <a:t> = </a:t>
            </a:r>
            <a:r>
              <a:rPr lang="en-US" dirty="0">
                <a:solidFill>
                  <a:srgbClr val="0070C0"/>
                </a:solidFill>
                <a:latin typeface="Miriam Fixed" panose="020B0509050101010101" pitchFamily="49" charset="-79"/>
                <a:cs typeface="Miriam Fixed" panose="020B0509050101010101" pitchFamily="49" charset="-79"/>
              </a:rPr>
              <a:t>"text"</a:t>
            </a:r>
            <a:r>
              <a:rPr lang="en-US" dirty="0">
                <a:latin typeface="Miriam Fixed" panose="020B0509050101010101" pitchFamily="49" charset="-79"/>
                <a:cs typeface="Miriam Fixed" panose="020B0509050101010101" pitchFamily="49" charset="-79"/>
              </a:rPr>
              <a:t>) %&gt;%</a:t>
            </a:r>
          </a:p>
          <a:p>
            <a:r>
              <a:rPr lang="en-US" dirty="0">
                <a:latin typeface="Miriam Fixed" panose="020B0509050101010101" pitchFamily="49" charset="-79"/>
                <a:cs typeface="Miriam Fixed" panose="020B0509050101010101" pitchFamily="49" charset="-79"/>
              </a:rPr>
              <a:t>  janitor::</a:t>
            </a:r>
            <a:r>
              <a:rPr lang="en-US" b="1" dirty="0" err="1">
                <a:solidFill>
                  <a:srgbClr val="00B050"/>
                </a:solidFill>
                <a:latin typeface="Miriam Fixed" panose="020B0509050101010101" pitchFamily="49" charset="-79"/>
                <a:cs typeface="Miriam Fixed" panose="020B0509050101010101" pitchFamily="49" charset="-79"/>
              </a:rPr>
              <a:t>clean_names</a:t>
            </a:r>
            <a:r>
              <a:rPr lang="en-US" dirty="0">
                <a:latin typeface="Miriam Fixed" panose="020B0509050101010101" pitchFamily="49" charset="-79"/>
                <a:cs typeface="Miriam Fixed" panose="020B0509050101010101" pitchFamily="49" charset="-79"/>
              </a:rPr>
              <a:t>() %&gt;%</a:t>
            </a:r>
          </a:p>
          <a:p>
            <a:r>
              <a:rPr lang="en-US" dirty="0">
                <a:latin typeface="Miriam Fixed" panose="020B0509050101010101" pitchFamily="49" charset="-79"/>
                <a:cs typeface="Miriam Fixed" panose="020B0509050101010101" pitchFamily="49" charset="-79"/>
              </a:rPr>
              <a:t>  janitor::</a:t>
            </a:r>
            <a:r>
              <a:rPr lang="en-US" b="1" dirty="0" err="1">
                <a:solidFill>
                  <a:srgbClr val="00B050"/>
                </a:solidFill>
                <a:latin typeface="Miriam Fixed" panose="020B0509050101010101" pitchFamily="49" charset="-79"/>
                <a:cs typeface="Miriam Fixed" panose="020B0509050101010101" pitchFamily="49" charset="-79"/>
              </a:rPr>
              <a:t>remove_empty</a:t>
            </a:r>
            <a:r>
              <a:rPr lang="en-US" dirty="0">
                <a:latin typeface="Miriam Fixed" panose="020B0509050101010101" pitchFamily="49" charset="-79"/>
                <a:cs typeface="Miriam Fixed" panose="020B0509050101010101" pitchFamily="49" charset="-79"/>
              </a:rPr>
              <a:t>(c(</a:t>
            </a:r>
            <a:r>
              <a:rPr lang="en-US" dirty="0">
                <a:solidFill>
                  <a:srgbClr val="0070C0"/>
                </a:solidFill>
                <a:latin typeface="Miriam Fixed" panose="020B0509050101010101" pitchFamily="49" charset="-79"/>
                <a:cs typeface="Miriam Fixed" panose="020B0509050101010101" pitchFamily="49" charset="-79"/>
              </a:rPr>
              <a:t>“cols”, “rows”</a:t>
            </a:r>
            <a:r>
              <a:rPr lang="en-US" dirty="0">
                <a:latin typeface="Miriam Fixed" panose="020B0509050101010101" pitchFamily="49" charset="-79"/>
                <a:cs typeface="Miriam Fixed" panose="020B0509050101010101" pitchFamily="49" charset="-79"/>
              </a:rPr>
              <a:t>)) %&gt;%   </a:t>
            </a:r>
            <a:r>
              <a:rPr lang="en-US" b="1" dirty="0" err="1">
                <a:solidFill>
                  <a:srgbClr val="00B050"/>
                </a:solidFill>
                <a:latin typeface="Miriam Fixed" panose="020B0509050101010101" pitchFamily="49" charset="-79"/>
                <a:cs typeface="Miriam Fixed" panose="020B0509050101010101" pitchFamily="49" charset="-79"/>
              </a:rPr>
              <a:t>mutate_at</a:t>
            </a:r>
            <a:r>
              <a:rPr lang="en-US" dirty="0">
                <a:latin typeface="Miriam Fixed" panose="020B0509050101010101" pitchFamily="49" charset="-79"/>
                <a:cs typeface="Miriam Fixed" panose="020B0509050101010101" pitchFamily="49" charset="-79"/>
              </a:rPr>
              <a:t>(</a:t>
            </a:r>
            <a:r>
              <a:rPr lang="en-US" b="1" dirty="0">
                <a:solidFill>
                  <a:srgbClr val="00B050"/>
                </a:solidFill>
                <a:latin typeface="Miriam Fixed" panose="020B0509050101010101" pitchFamily="49" charset="-79"/>
                <a:cs typeface="Miriam Fixed" panose="020B0509050101010101" pitchFamily="49" charset="-79"/>
              </a:rPr>
              <a:t>vars</a:t>
            </a:r>
            <a:r>
              <a:rPr lang="en-US" dirty="0">
                <a:latin typeface="Miriam Fixed" panose="020B0509050101010101" pitchFamily="49" charset="-79"/>
                <a:cs typeface="Miriam Fixed" panose="020B0509050101010101" pitchFamily="49" charset="-79"/>
              </a:rPr>
              <a:t>(</a:t>
            </a:r>
            <a:r>
              <a:rPr lang="en-US" dirty="0" err="1">
                <a:latin typeface="Miriam Fixed" panose="020B0509050101010101" pitchFamily="49" charset="-79"/>
                <a:cs typeface="Miriam Fixed" panose="020B0509050101010101" pitchFamily="49" charset="-79"/>
              </a:rPr>
              <a:t>entry_date</a:t>
            </a:r>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exit_date</a:t>
            </a:r>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student_id</a:t>
            </a:r>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years_in_uncommon</a:t>
            </a:r>
            <a:r>
              <a:rPr lang="en-US" dirty="0">
                <a:latin typeface="Miriam Fixed" panose="020B0509050101010101" pitchFamily="49" charset="-79"/>
                <a:cs typeface="Miriam Fixed" panose="020B0509050101010101" pitchFamily="49" charset="-79"/>
              </a:rPr>
              <a:t>), </a:t>
            </a:r>
            <a:r>
              <a:rPr lang="en-US" b="1" dirty="0" err="1">
                <a:solidFill>
                  <a:srgbClr val="00B050"/>
                </a:solidFill>
                <a:latin typeface="Miriam Fixed" panose="020B0509050101010101" pitchFamily="49" charset="-79"/>
                <a:cs typeface="Miriam Fixed" panose="020B0509050101010101" pitchFamily="49" charset="-79"/>
              </a:rPr>
              <a:t>as.numeric</a:t>
            </a:r>
            <a:r>
              <a:rPr lang="en-US" dirty="0">
                <a:latin typeface="Miriam Fixed" panose="020B0509050101010101" pitchFamily="49" charset="-79"/>
                <a:cs typeface="Miriam Fixed" panose="020B0509050101010101" pitchFamily="49" charset="-79"/>
              </a:rPr>
              <a:t>) %&gt;%</a:t>
            </a:r>
          </a:p>
          <a:p>
            <a:r>
              <a:rPr lang="en-US" dirty="0">
                <a:latin typeface="Miriam Fixed" panose="020B0509050101010101" pitchFamily="49" charset="-79"/>
                <a:cs typeface="Miriam Fixed" panose="020B0509050101010101" pitchFamily="49" charset="-79"/>
              </a:rPr>
              <a:t>  </a:t>
            </a:r>
            <a:r>
              <a:rPr lang="en-US" b="1" dirty="0" err="1">
                <a:solidFill>
                  <a:srgbClr val="00B050"/>
                </a:solidFill>
                <a:latin typeface="Miriam Fixed" panose="020B0509050101010101" pitchFamily="49" charset="-79"/>
                <a:cs typeface="Miriam Fixed" panose="020B0509050101010101" pitchFamily="49" charset="-79"/>
              </a:rPr>
              <a:t>mutate_at</a:t>
            </a:r>
            <a:r>
              <a:rPr lang="en-US" dirty="0">
                <a:latin typeface="Miriam Fixed" panose="020B0509050101010101" pitchFamily="49" charset="-79"/>
                <a:cs typeface="Miriam Fixed" panose="020B0509050101010101" pitchFamily="49" charset="-79"/>
              </a:rPr>
              <a:t>(</a:t>
            </a:r>
            <a:r>
              <a:rPr lang="en-US" b="1" dirty="0" err="1">
                <a:solidFill>
                  <a:srgbClr val="00B050"/>
                </a:solidFill>
                <a:latin typeface="Miriam Fixed" panose="020B0509050101010101" pitchFamily="49" charset="-79"/>
                <a:cs typeface="Miriam Fixed" panose="020B0509050101010101" pitchFamily="49" charset="-79"/>
              </a:rPr>
              <a:t>vars</a:t>
            </a:r>
            <a:r>
              <a:rPr lang="en-US" dirty="0">
                <a:latin typeface="Miriam Fixed" panose="020B0509050101010101" pitchFamily="49" charset="-79"/>
                <a:cs typeface="Miriam Fixed" panose="020B0509050101010101" pitchFamily="49" charset="-79"/>
              </a:rPr>
              <a:t>(</a:t>
            </a:r>
            <a:r>
              <a:rPr lang="en-US" dirty="0" err="1">
                <a:latin typeface="Miriam Fixed" panose="020B0509050101010101" pitchFamily="49" charset="-79"/>
                <a:cs typeface="Miriam Fixed" panose="020B0509050101010101" pitchFamily="49" charset="-79"/>
              </a:rPr>
              <a:t>entry_date</a:t>
            </a:r>
            <a:r>
              <a:rPr lang="en-US" dirty="0">
                <a:latin typeface="Miriam Fixed" panose="020B0509050101010101" pitchFamily="49" charset="-79"/>
                <a:cs typeface="Miriam Fixed" panose="020B0509050101010101" pitchFamily="49" charset="-79"/>
              </a:rPr>
              <a:t>, </a:t>
            </a:r>
            <a:r>
              <a:rPr lang="en-US" dirty="0" err="1">
                <a:latin typeface="Miriam Fixed" panose="020B0509050101010101" pitchFamily="49" charset="-79"/>
                <a:cs typeface="Miriam Fixed" panose="020B0509050101010101" pitchFamily="49" charset="-79"/>
              </a:rPr>
              <a:t>exit_date</a:t>
            </a:r>
            <a:r>
              <a:rPr lang="en-US" dirty="0">
                <a:latin typeface="Miriam Fixed" panose="020B0509050101010101" pitchFamily="49" charset="-79"/>
                <a:cs typeface="Miriam Fixed" panose="020B0509050101010101" pitchFamily="49" charset="-79"/>
              </a:rPr>
              <a:t>), janitor::</a:t>
            </a:r>
            <a:r>
              <a:rPr lang="en-US" b="1" dirty="0" err="1">
                <a:solidFill>
                  <a:srgbClr val="00B050"/>
                </a:solidFill>
                <a:latin typeface="Miriam Fixed" panose="020B0509050101010101" pitchFamily="49" charset="-79"/>
                <a:cs typeface="Miriam Fixed" panose="020B0509050101010101" pitchFamily="49" charset="-79"/>
              </a:rPr>
              <a:t>excel_numeric_to_date</a:t>
            </a:r>
            <a:r>
              <a:rPr lang="en-US" dirty="0">
                <a:latin typeface="Miriam Fixed" panose="020B0509050101010101" pitchFamily="49" charset="-79"/>
                <a:cs typeface="Miriam Fixed" panose="020B0509050101010101" pitchFamily="49" charset="-79"/>
              </a:rPr>
              <a:t>)</a:t>
            </a:r>
          </a:p>
        </p:txBody>
      </p:sp>
    </p:spTree>
  </p:cSld>
  <p:clrMapOvr>
    <a:masterClrMapping/>
  </p:clrMapOvr>
</p:sld>
</file>

<file path=ppt/theme/theme1.xml><?xml version="1.0" encoding="utf-8"?>
<a:theme xmlns:a="http://schemas.openxmlformats.org/drawingml/2006/main" name="FULL SCREEN_Uncommon Schools Powerpoint Template 12-13_20130114">
  <a:themeElements>
    <a:clrScheme name="Uncommon Colors">
      <a:dk1>
        <a:srgbClr val="3F3F3F"/>
      </a:dk1>
      <a:lt1>
        <a:sysClr val="window" lastClr="FFFFFF"/>
      </a:lt1>
      <a:dk2>
        <a:srgbClr val="919191"/>
      </a:dk2>
      <a:lt2>
        <a:srgbClr val="FFFFFF"/>
      </a:lt2>
      <a:accent1>
        <a:srgbClr val="12C1DF"/>
      </a:accent1>
      <a:accent2>
        <a:srgbClr val="919191"/>
      </a:accent2>
      <a:accent3>
        <a:srgbClr val="FFDD00"/>
      </a:accent3>
      <a:accent4>
        <a:srgbClr val="3F3F3F"/>
      </a:accent4>
      <a:accent5>
        <a:srgbClr val="9BEAF7"/>
      </a:accent5>
      <a:accent6>
        <a:srgbClr val="D3D3D3"/>
      </a:accent6>
      <a:hlink>
        <a:srgbClr val="12C1DF"/>
      </a:hlink>
      <a:folHlink>
        <a:srgbClr val="9BEAF7"/>
      </a:folHlink>
    </a:clrScheme>
    <a:fontScheme name="Uncommon Schools Fonts">
      <a:majorFont>
        <a:latin typeface="Franklin Gothic Book"/>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accent1"/>
          </a:solidFill>
        </a:ln>
      </a:spPr>
      <a:bodyPr rtlCol="0" anchor="ctr"/>
      <a:lstStyle>
        <a:defPPr algn="ctr">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FULL SCREEN_Uncommon Schools Powerpoint Template 12-13_20130114</Template>
  <TotalTime>4236</TotalTime>
  <Words>3147</Words>
  <Application>Microsoft Office PowerPoint</Application>
  <PresentationFormat>On-screen Show (4:3)</PresentationFormat>
  <Paragraphs>1578</Paragraphs>
  <Slides>70</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70</vt:i4>
      </vt:variant>
    </vt:vector>
  </HeadingPairs>
  <TitlesOfParts>
    <vt:vector size="80" baseType="lpstr">
      <vt:lpstr>Arial</vt:lpstr>
      <vt:lpstr>Calibri</vt:lpstr>
      <vt:lpstr>Franklin Gothic Book</vt:lpstr>
      <vt:lpstr>Helvetica</vt:lpstr>
      <vt:lpstr>Miriam Fixed</vt:lpstr>
      <vt:lpstr>Monaco</vt:lpstr>
      <vt:lpstr>Source Sans Pro</vt:lpstr>
      <vt:lpstr>Source Sans Pro ExtraLight</vt:lpstr>
      <vt:lpstr>Source Sans Pro Semibold</vt:lpstr>
      <vt:lpstr>FULL SCREEN_Uncommon Schools Powerpoint Template 12-13_20130114</vt:lpstr>
      <vt:lpstr>How to Take your Data from Messy to Tidy</vt:lpstr>
      <vt:lpstr>Hello world! My name is Erin</vt:lpstr>
      <vt:lpstr>PowerPoint Presentation</vt:lpstr>
      <vt:lpstr>Janitor</vt:lpstr>
      <vt:lpstr>PowerPoint Presentation</vt:lpstr>
      <vt:lpstr>Two Important Functions</vt:lpstr>
      <vt:lpstr>clean_names()</vt:lpstr>
      <vt:lpstr>PowerPoint Presentation</vt:lpstr>
      <vt:lpstr>Cleaning an Excel Sheet</vt:lpstr>
      <vt:lpstr>get_dupes()</vt:lpstr>
      <vt:lpstr>get_dupes - example </vt:lpstr>
      <vt:lpstr>get_dupes – example with student roster </vt:lpstr>
      <vt:lpstr>Practice – what does get_dupes do? </vt:lpstr>
      <vt:lpstr>Answer</vt:lpstr>
      <vt:lpstr>Correcting Duplicates</vt:lpstr>
      <vt:lpstr>Your Turn– Duplicates</vt:lpstr>
      <vt:lpstr>Tidy Data with tidyr()</vt:lpstr>
      <vt:lpstr>Quiz</vt:lpstr>
      <vt:lpstr>Quiz</vt:lpstr>
      <vt:lpstr>Tidy Data</vt:lpstr>
      <vt:lpstr>Tidy Data  is easy to manipulate</vt:lpstr>
      <vt:lpstr>pivot_longer()</vt:lpstr>
      <vt:lpstr>Toy Data - Wide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Final Answers – pivot_longer() practice</vt:lpstr>
      <vt:lpstr>PowerPoint Presentation</vt:lpstr>
      <vt:lpstr>PowerPoint Presentation</vt:lpstr>
      <vt:lpstr>PowerPoint Presentation</vt:lpstr>
      <vt:lpstr>PowerPoint Presentation</vt:lpstr>
      <vt:lpstr>PowerPoint Presentation</vt:lpstr>
      <vt:lpstr>pivot_longer()</vt:lpstr>
      <vt:lpstr>pivot_longer()</vt:lpstr>
      <vt:lpstr>pivot_longer()</vt:lpstr>
      <vt:lpstr>pivot_longer() - examples</vt:lpstr>
      <vt:lpstr>Check for Understanding</vt:lpstr>
      <vt:lpstr>Check for Understanding</vt:lpstr>
      <vt:lpstr>pivot_wider()</vt:lpstr>
      <vt:lpstr>Toy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pivot_wider()</vt:lpstr>
      <vt:lpstr>PowerPoint Presentation</vt:lpstr>
      <vt:lpstr>pivot_wider Tips and Tricks</vt:lpstr>
      <vt:lpstr>wide_fail</vt:lpstr>
      <vt:lpstr>wide_fail</vt:lpstr>
      <vt:lpstr>wide_fail</vt:lpstr>
      <vt:lpstr>Reshaping Final Check</vt:lpstr>
      <vt:lpstr>PowerPoint Presentation</vt:lpstr>
      <vt:lpstr>PowerPoint Presentation</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Janitor</dc:title>
  <dc:creator>Erin Grand</dc:creator>
  <cp:lastModifiedBy>Erin Grand</cp:lastModifiedBy>
  <cp:revision>35</cp:revision>
  <dcterms:created xsi:type="dcterms:W3CDTF">2018-08-06T18:59:35Z</dcterms:created>
  <dcterms:modified xsi:type="dcterms:W3CDTF">2020-09-21T17:40:09Z</dcterms:modified>
</cp:coreProperties>
</file>